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4"/>
    <p:sldMasterId id="2147483671" r:id="rId5"/>
  </p:sldMasterIdLst>
  <p:notesMasterIdLst>
    <p:notesMasterId r:id="rId47"/>
  </p:notesMasterIdLst>
  <p:sldIdLst>
    <p:sldId id="256" r:id="rId6"/>
    <p:sldId id="294" r:id="rId7"/>
    <p:sldId id="257" r:id="rId8"/>
    <p:sldId id="258" r:id="rId9"/>
    <p:sldId id="295" r:id="rId10"/>
    <p:sldId id="296"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Lst>
  <p:sldSz cx="9144000" cy="6858000" type="screen4x3"/>
  <p:notesSz cx="6858000" cy="9144000"/>
  <p:embeddedFontLst>
    <p:embeddedFont>
      <p:font typeface="Acme" panose="020B0604020202020204" charset="0"/>
      <p:regular r:id="rId48"/>
    </p:embeddedFont>
    <p:embeddedFont>
      <p:font typeface="Century Gothic" panose="020B0502020202020204" pitchFamily="34" charset="0"/>
      <p:regular r:id="rId49"/>
      <p:bold r:id="rId50"/>
      <p:italic r:id="rId51"/>
      <p:boldItalic r:id="rId52"/>
    </p:embeddedFont>
    <p:embeddedFont>
      <p:font typeface="Ink Free" panose="03080402000500000000" pitchFamily="66" charset="0"/>
      <p:regular r:id="rId53"/>
    </p:embeddedFont>
    <p:embeddedFont>
      <p:font typeface="Nunito" pitchFamily="2"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313D0C-B707-12F4-0AA5-7F8EB56F1166}" v="26" dt="2025-10-01T11:43:59.637"/>
    <p1510:client id="{FECD1FC9-329C-95E9-E961-6062602CA7AA}" v="7" dt="2025-10-02T09:12:09.8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6.fntdata"/><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1.fntdata"/><Relationship Id="rId56" Type="http://schemas.openxmlformats.org/officeDocument/2006/relationships/font" Target="fonts/font9.fntdata"/><Relationship Id="rId8" Type="http://schemas.openxmlformats.org/officeDocument/2006/relationships/slide" Target="slides/slide3.xml"/><Relationship Id="rId51" Type="http://schemas.openxmlformats.org/officeDocument/2006/relationships/font" Target="fonts/font4.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7.fntdata"/><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5.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phie Miller" userId="S::smiller2@st-aloysius.co.uk::8255361c-8896-4643-b790-0b93de5d103e" providerId="AD" clId="Web-{FECD1FC9-329C-95E9-E961-6062602CA7AA}"/>
    <pc:docChg chg="modSld">
      <pc:chgData name="Sophie Miller" userId="S::smiller2@st-aloysius.co.uk::8255361c-8896-4643-b790-0b93de5d103e" providerId="AD" clId="Web-{FECD1FC9-329C-95E9-E961-6062602CA7AA}" dt="2025-10-02T09:12:09.842" v="4"/>
      <pc:docMkLst>
        <pc:docMk/>
      </pc:docMkLst>
      <pc:sldChg chg="modSp">
        <pc:chgData name="Sophie Miller" userId="S::smiller2@st-aloysius.co.uk::8255361c-8896-4643-b790-0b93de5d103e" providerId="AD" clId="Web-{FECD1FC9-329C-95E9-E961-6062602CA7AA}" dt="2025-10-02T09:12:04.545" v="3" actId="20577"/>
        <pc:sldMkLst>
          <pc:docMk/>
          <pc:sldMk cId="0" sldId="259"/>
        </pc:sldMkLst>
        <pc:spChg chg="mod">
          <ac:chgData name="Sophie Miller" userId="S::smiller2@st-aloysius.co.uk::8255361c-8896-4643-b790-0b93de5d103e" providerId="AD" clId="Web-{FECD1FC9-329C-95E9-E961-6062602CA7AA}" dt="2025-10-02T09:12:04.545" v="3" actId="20577"/>
          <ac:spMkLst>
            <pc:docMk/>
            <pc:sldMk cId="0" sldId="259"/>
            <ac:spMk id="197" creationId="{00000000-0000-0000-0000-000000000000}"/>
          </ac:spMkLst>
        </pc:spChg>
      </pc:sldChg>
      <pc:sldChg chg="modSp">
        <pc:chgData name="Sophie Miller" userId="S::smiller2@st-aloysius.co.uk::8255361c-8896-4643-b790-0b93de5d103e" providerId="AD" clId="Web-{FECD1FC9-329C-95E9-E961-6062602CA7AA}" dt="2025-10-02T09:12:09.842" v="4"/>
        <pc:sldMkLst>
          <pc:docMk/>
          <pc:sldMk cId="0" sldId="260"/>
        </pc:sldMkLst>
        <pc:spChg chg="mod">
          <ac:chgData name="Sophie Miller" userId="S::smiller2@st-aloysius.co.uk::8255361c-8896-4643-b790-0b93de5d103e" providerId="AD" clId="Web-{FECD1FC9-329C-95E9-E961-6062602CA7AA}" dt="2025-10-02T09:12:09.842" v="4"/>
          <ac:spMkLst>
            <pc:docMk/>
            <pc:sldMk cId="0" sldId="260"/>
            <ac:spMk id="204" creationId="{00000000-0000-0000-0000-000000000000}"/>
          </ac:spMkLst>
        </pc:spChg>
      </pc:sldChg>
      <pc:sldChg chg="modSp">
        <pc:chgData name="Sophie Miller" userId="S::smiller2@st-aloysius.co.uk::8255361c-8896-4643-b790-0b93de5d103e" providerId="AD" clId="Web-{FECD1FC9-329C-95E9-E961-6062602CA7AA}" dt="2025-10-02T09:11:54.529" v="1" actId="1076"/>
        <pc:sldMkLst>
          <pc:docMk/>
          <pc:sldMk cId="2698784897" sldId="294"/>
        </pc:sldMkLst>
        <pc:spChg chg="mod">
          <ac:chgData name="Sophie Miller" userId="S::smiller2@st-aloysius.co.uk::8255361c-8896-4643-b790-0b93de5d103e" providerId="AD" clId="Web-{FECD1FC9-329C-95E9-E961-6062602CA7AA}" dt="2025-10-02T09:11:54.529" v="1" actId="1076"/>
          <ac:spMkLst>
            <pc:docMk/>
            <pc:sldMk cId="2698784897" sldId="294"/>
            <ac:spMk id="10" creationId="{A72019C1-EC7A-4B35-BBDC-129A25E85AC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7ddf0744d1_1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This was due to not enough children being fluent in basic maths skills by the end of KS2 or able to compete with counterparts around the world. Additionally, the children needed to be able to ‘use’ the maths they were learning in everyday situations instead of just in the classroom. An overhaul was decided upon to help schools provide a richer maths experience for your children that met clear aims.</a:t>
            </a:r>
            <a:endParaRPr/>
          </a:p>
        </p:txBody>
      </p:sp>
      <p:sp>
        <p:nvSpPr>
          <p:cNvPr id="227" name="Google Shape;227;g7ddf0744d1_1_1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09e7e6a13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dirty="0"/>
              <a:t>Fluency - what this means is that children should have rapid recall of all basic maths skills - times tables, number bonds, estimation, four operations etc. Being able to complete calculations accurately and begin to make links between these is vital for the next stage of learning.</a:t>
            </a:r>
            <a:endParaRPr dirty="0"/>
          </a:p>
          <a:p>
            <a:pPr marL="0" lvl="0" indent="0" algn="l" rtl="0">
              <a:spcBef>
                <a:spcPts val="0"/>
              </a:spcBef>
              <a:spcAft>
                <a:spcPts val="0"/>
              </a:spcAft>
              <a:buNone/>
            </a:pPr>
            <a:endParaRPr/>
          </a:p>
          <a:p>
            <a:pPr marL="0" lvl="0" indent="0" algn="l" rtl="0">
              <a:spcBef>
                <a:spcPts val="0"/>
              </a:spcBef>
              <a:spcAft>
                <a:spcPts val="0"/>
              </a:spcAft>
              <a:buNone/>
            </a:pPr>
            <a:r>
              <a:rPr lang="en-GB" dirty="0"/>
              <a:t>Reasoning mathematically is simply talking about maths and how you know something is correct or incorrect. Again making relationships and applying fluent knowledge to a wider picture </a:t>
            </a:r>
            <a:r>
              <a:rPr lang="en-GB" dirty="0">
                <a:solidFill>
                  <a:schemeClr val="dk1"/>
                </a:solidFill>
              </a:rPr>
              <a:t>(for instance within and outside of actual tables i.e. 3x7=21 so 30x7=210). Asking children to prove what they know develops thinking skills within maths and further secures the basic skills being developed, while using a wide range of mathematical language ensures that pupils have a deeper understanding and knowledge of maths around the world and how it is applied.</a:t>
            </a:r>
            <a:endParaRPr dirty="0">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GB" dirty="0">
                <a:solidFill>
                  <a:schemeClr val="dk1"/>
                </a:solidFill>
              </a:rPr>
              <a:t>Once able to reason about maths and explain how you know or prove a mathematical point then it is possible to problem solve at a higher level, involving many simple or more complex steps. Using a range of tools and resources as required to support pupil understanding and choice around how to approach everyday problems in life.</a:t>
            </a:r>
            <a:endParaRPr dirty="0">
              <a:solidFill>
                <a:schemeClr val="dk1"/>
              </a:solidFill>
            </a:endParaRPr>
          </a:p>
        </p:txBody>
      </p:sp>
      <p:sp>
        <p:nvSpPr>
          <p:cNvPr id="234" name="Google Shape;234;g209e7e6a13_0_1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1b94b28fe5_0_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g1b94b28fe5_0_2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09e7e6a13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Numbers are all around and children should be encouraged to read and compare these as part of everyday life-what costs the most? Which temperature is warmer/colder?</a:t>
            </a:r>
            <a:endParaRPr/>
          </a:p>
        </p:txBody>
      </p:sp>
      <p:sp>
        <p:nvSpPr>
          <p:cNvPr id="259" name="Google Shape;259;g209e7e6a13_0_2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0a4d3b599_0_1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Discuss doorstep, carrying, borrowing and paying back etc. If I asked you all to answer this calculation now, it is likely that different people would use different methods.</a:t>
            </a:r>
            <a:endParaRPr/>
          </a:p>
        </p:txBody>
      </p:sp>
      <p:sp>
        <p:nvSpPr>
          <p:cNvPr id="269" name="Google Shape;269;g20a4d3b599_0_17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840c1d234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Discuss doorstep, carrying, borrowing and paying back etc. If I asked you all to answer this calculation now, it is likely that different people would use different methods.</a:t>
            </a:r>
            <a:endParaRPr/>
          </a:p>
        </p:txBody>
      </p:sp>
      <p:sp>
        <p:nvSpPr>
          <p:cNvPr id="277" name="Google Shape;277;g2840c1d234a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1e8162678f7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Discuss doorstep, carrying, borrowing and paying back etc. If I asked you all to answer this calculation now, it is likely that different people would use different methods.</a:t>
            </a:r>
            <a:endParaRPr/>
          </a:p>
        </p:txBody>
      </p:sp>
      <p:sp>
        <p:nvSpPr>
          <p:cNvPr id="294" name="Google Shape;294;g1e8162678f7_0_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e8162678f7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Discuss doorstep, carrying, borrowing and paying back etc. If I asked you all to answer this calculation now, it is likely that different people would use different methods.</a:t>
            </a:r>
            <a:endParaRPr/>
          </a:p>
        </p:txBody>
      </p:sp>
      <p:sp>
        <p:nvSpPr>
          <p:cNvPr id="317" name="Google Shape;317;g1e8162678f7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e8162678f7_0_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Discuss doorstep, carrying, borrowing and paying back etc. If I asked you all to answer this calculation now, it is likely that different people would use different methods.</a:t>
            </a:r>
            <a:endParaRPr/>
          </a:p>
        </p:txBody>
      </p:sp>
      <p:sp>
        <p:nvSpPr>
          <p:cNvPr id="338" name="Google Shape;338;g1e8162678f7_0_8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0a4d3b599_0_1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g20a4d3b599_0_14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866ac8836e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866ac8836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1b94b28fe5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g1b94b28fe5_0_3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bb2f5c70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g1bb2f5c704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840c1d234a_2_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g2840c1d234a_2_6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2840c1d234a_2_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g2840c1d234a_2_7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840c1d234a_2_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g2840c1d234a_2_8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26e0fe42b9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26e0fe42b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20a4d3b599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g20a4d3b599_0_3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20a4d3b599_0_2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g20a4d3b599_0_20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1b94b28fe5_0_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g1b94b28fe5_0_8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b94b28fe5_0_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g1b94b28fe5_0_9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84606a7522_1_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g284606a7522_1_9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20a4d3b599_0_1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Discuss how vital they are and show how they come into every branch of mathematics - fractions, measurement etc </a:t>
            </a:r>
            <a:endParaRPr/>
          </a:p>
          <a:p>
            <a:pPr marL="0" lvl="0" indent="0" algn="l" rtl="0">
              <a:spcBef>
                <a:spcPts val="0"/>
              </a:spcBef>
              <a:spcAft>
                <a:spcPts val="0"/>
              </a:spcAft>
              <a:buNone/>
            </a:pPr>
            <a:r>
              <a:rPr lang="en-GB"/>
              <a:t>Emphasise need to be fluent with rapid recall of all facts - including division facts</a:t>
            </a:r>
            <a:endParaRPr/>
          </a:p>
        </p:txBody>
      </p:sp>
      <p:sp>
        <p:nvSpPr>
          <p:cNvPr id="454" name="Google Shape;454;g20a4d3b599_0_14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2840c1d234a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g2840c1d234a_1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2840c1d234a_1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g2840c1d234a_1_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840c1d234a_2_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g2840c1d234a_2_5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2840c1d234a_1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g2840c1d234a_1_1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2840c1d234a_1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g2840c1d234a_1_2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2840c1d234a_1_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g2840c1d234a_1_3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20a4d3b599_0_1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g20a4d3b599_0_15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20a4d3b599_0_1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To name but a few!!!!</a:t>
            </a:r>
            <a:endParaRPr/>
          </a:p>
        </p:txBody>
      </p:sp>
      <p:sp>
        <p:nvSpPr>
          <p:cNvPr id="530" name="Google Shape;530;g20a4d3b599_0_16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2840c1d234a_2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g2840c1d234a_2_3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84606a7522_1_1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g284606a7522_1_18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1b94b28fe5_0_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Complete feedback sheet and </a:t>
            </a:r>
            <a:endParaRPr/>
          </a:p>
        </p:txBody>
      </p:sp>
      <p:sp>
        <p:nvSpPr>
          <p:cNvPr id="545" name="Google Shape;545;g1b94b28fe5_0_5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866ac8836e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866ac8836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8188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84606a7522_1_2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g284606a7522_1_2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84606a7522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g284606a7522_1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b94b28fe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g1b94b28fe5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This was due to not enough children being fluent in basic maths skills by the end of KS2 or able to compete with counterparts around the world. Additionally, the children needed to be able to ‘use’ the maths they were learning in everyday situations instead of just in the classroom. An overhaul was decided upon to help schools provide a richer maths experience for your children that met clear aims.</a:t>
            </a:r>
            <a:endParaRPr/>
          </a:p>
        </p:txBody>
      </p:sp>
      <p:sp>
        <p:nvSpPr>
          <p:cNvPr id="220" name="Google Shape;220;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685800" y="2130425"/>
            <a:ext cx="7772400" cy="1470025"/>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3" name="Google Shape;13;p2"/>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noAutofit/>
          </a:bodyPr>
          <a:lstStyle>
            <a:lvl1pPr marL="0" marR="0" lvl="0" indent="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4" name="Google Shape;14;p2"/>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2"/>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0" name="Google Shape;70;p1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7" y="2171700"/>
            <a:ext cx="5851525" cy="20574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6" name="Google Shape;76;p1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extLst>
      <p:ext uri="{BB962C8B-B14F-4D97-AF65-F5344CB8AC3E}">
        <p14:creationId xmlns:p14="http://schemas.microsoft.com/office/powerpoint/2010/main" val="22451277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6"/>
        <p:cNvGrpSpPr/>
        <p:nvPr/>
      </p:nvGrpSpPr>
      <p:grpSpPr>
        <a:xfrm>
          <a:off x="0" y="0"/>
          <a:ext cx="0" cy="0"/>
          <a:chOff x="0" y="0"/>
          <a:chExt cx="0" cy="0"/>
        </a:xfrm>
      </p:grpSpPr>
      <p:sp>
        <p:nvSpPr>
          <p:cNvPr id="87" name="Google Shape;87;p14"/>
          <p:cNvSpPr txBox="1">
            <a:spLocks noGrp="1"/>
          </p:cNvSpPr>
          <p:nvPr>
            <p:ph type="ctrTitle"/>
          </p:nvPr>
        </p:nvSpPr>
        <p:spPr>
          <a:xfrm>
            <a:off x="685800" y="2130425"/>
            <a:ext cx="7772400" cy="14700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88" name="Google Shape;88;p14"/>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noAutofit/>
          </a:bodyPr>
          <a:lstStyle>
            <a:lvl1pPr marL="0" marR="0" lvl="0" indent="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89" name="Google Shape;89;p14"/>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0" name="Google Shape;90;p14"/>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1" name="Google Shape;91;p1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2"/>
        <p:cNvGrpSpPr/>
        <p:nvPr/>
      </p:nvGrpSpPr>
      <p:grpSpPr>
        <a:xfrm>
          <a:off x="0" y="0"/>
          <a:ext cx="0" cy="0"/>
          <a:chOff x="0" y="0"/>
          <a:chExt cx="0" cy="0"/>
        </a:xfrm>
      </p:grpSpPr>
      <p:sp>
        <p:nvSpPr>
          <p:cNvPr id="93" name="Google Shape;93;p15"/>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94" name="Google Shape;94;p15"/>
          <p:cNvSpPr txBox="1">
            <a:spLocks noGrp="1"/>
          </p:cNvSpPr>
          <p:nvPr>
            <p:ph type="body" idx="1"/>
          </p:nvPr>
        </p:nvSpPr>
        <p:spPr>
          <a:xfrm>
            <a:off x="457200" y="1535113"/>
            <a:ext cx="4040100" cy="639900"/>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480"/>
              </a:spcBef>
              <a:spcAft>
                <a:spcPts val="0"/>
              </a:spcAft>
              <a:buClr>
                <a:schemeClr val="dk1"/>
              </a:buClr>
              <a:buSzPts val="32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8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95" name="Google Shape;95;p15"/>
          <p:cNvSpPr txBox="1">
            <a:spLocks noGrp="1"/>
          </p:cNvSpPr>
          <p:nvPr>
            <p:ph type="body" idx="2"/>
          </p:nvPr>
        </p:nvSpPr>
        <p:spPr>
          <a:xfrm>
            <a:off x="457200" y="2174875"/>
            <a:ext cx="4040100" cy="3951300"/>
          </a:xfrm>
          <a:prstGeom prst="rect">
            <a:avLst/>
          </a:prstGeom>
          <a:noFill/>
          <a:ln>
            <a:noFill/>
          </a:ln>
        </p:spPr>
        <p:txBody>
          <a:bodyPr spcFirstLastPara="1" wrap="square" lIns="91425" tIns="91425" rIns="91425" bIns="91425"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96" name="Google Shape;96;p15"/>
          <p:cNvSpPr txBox="1">
            <a:spLocks noGrp="1"/>
          </p:cNvSpPr>
          <p:nvPr>
            <p:ph type="body" idx="3"/>
          </p:nvPr>
        </p:nvSpPr>
        <p:spPr>
          <a:xfrm>
            <a:off x="4645025" y="1535113"/>
            <a:ext cx="4041900" cy="639900"/>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480"/>
              </a:spcBef>
              <a:spcAft>
                <a:spcPts val="0"/>
              </a:spcAft>
              <a:buClr>
                <a:schemeClr val="dk1"/>
              </a:buClr>
              <a:buSzPts val="32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8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97" name="Google Shape;97;p15"/>
          <p:cNvSpPr txBox="1">
            <a:spLocks noGrp="1"/>
          </p:cNvSpPr>
          <p:nvPr>
            <p:ph type="body" idx="4"/>
          </p:nvPr>
        </p:nvSpPr>
        <p:spPr>
          <a:xfrm>
            <a:off x="4645025" y="2174875"/>
            <a:ext cx="4041900" cy="3951300"/>
          </a:xfrm>
          <a:prstGeom prst="rect">
            <a:avLst/>
          </a:prstGeom>
          <a:noFill/>
          <a:ln>
            <a:noFill/>
          </a:ln>
        </p:spPr>
        <p:txBody>
          <a:bodyPr spcFirstLastPara="1" wrap="square" lIns="91425" tIns="91425" rIns="91425" bIns="91425"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98" name="Google Shape;98;p15"/>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9" name="Google Shape;99;p15"/>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0" name="Google Shape;100;p1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1"/>
        <p:cNvGrpSpPr/>
        <p:nvPr/>
      </p:nvGrpSpPr>
      <p:grpSpPr>
        <a:xfrm>
          <a:off x="0" y="0"/>
          <a:ext cx="0" cy="0"/>
          <a:chOff x="0" y="0"/>
          <a:chExt cx="0" cy="0"/>
        </a:xfrm>
      </p:grpSpPr>
      <p:sp>
        <p:nvSpPr>
          <p:cNvPr id="102" name="Google Shape;102;p16"/>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03" name="Google Shape;103;p16"/>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4" name="Google Shape;104;p16"/>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5" name="Google Shape;105;p16"/>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6" name="Google Shape;106;p1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7"/>
        <p:cNvGrpSpPr/>
        <p:nvPr/>
      </p:nvGrpSpPr>
      <p:grpSpPr>
        <a:xfrm>
          <a:off x="0" y="0"/>
          <a:ext cx="0" cy="0"/>
          <a:chOff x="0" y="0"/>
          <a:chExt cx="0" cy="0"/>
        </a:xfrm>
      </p:grpSpPr>
      <p:sp>
        <p:nvSpPr>
          <p:cNvPr id="108" name="Google Shape;108;p17"/>
          <p:cNvSpPr txBox="1">
            <a:spLocks noGrp="1"/>
          </p:cNvSpPr>
          <p:nvPr>
            <p:ph type="title"/>
          </p:nvPr>
        </p:nvSpPr>
        <p:spPr>
          <a:xfrm>
            <a:off x="722313" y="4406900"/>
            <a:ext cx="7772400" cy="13620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dk1"/>
              </a:buClr>
              <a:buSzPts val="1400"/>
              <a:buFont typeface="Calibri"/>
              <a:buNone/>
              <a:defRPr sz="40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09" name="Google Shape;109;p17"/>
          <p:cNvSpPr txBox="1">
            <a:spLocks noGrp="1"/>
          </p:cNvSpPr>
          <p:nvPr>
            <p:ph type="body" idx="1"/>
          </p:nvPr>
        </p:nvSpPr>
        <p:spPr>
          <a:xfrm>
            <a:off x="722313" y="2906713"/>
            <a:ext cx="7772400" cy="1500300"/>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400"/>
              </a:spcBef>
              <a:spcAft>
                <a:spcPts val="0"/>
              </a:spcAft>
              <a:buClr>
                <a:srgbClr val="888888"/>
              </a:buClr>
              <a:buSzPts val="32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2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24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10" name="Google Shape;110;p17"/>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1" name="Google Shape;111;p17"/>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2" name="Google Shape;112;p1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3"/>
        <p:cNvGrpSpPr/>
        <p:nvPr/>
      </p:nvGrpSpPr>
      <p:grpSpPr>
        <a:xfrm>
          <a:off x="0" y="0"/>
          <a:ext cx="0" cy="0"/>
          <a:chOff x="0" y="0"/>
          <a:chExt cx="0" cy="0"/>
        </a:xfrm>
      </p:grpSpPr>
      <p:sp>
        <p:nvSpPr>
          <p:cNvPr id="114" name="Google Shape;114;p18"/>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15" name="Google Shape;115;p18"/>
          <p:cNvSpPr txBox="1">
            <a:spLocks noGrp="1"/>
          </p:cNvSpPr>
          <p:nvPr>
            <p:ph type="body" idx="1"/>
          </p:nvPr>
        </p:nvSpPr>
        <p:spPr>
          <a:xfrm>
            <a:off x="457200" y="1600200"/>
            <a:ext cx="4038600" cy="4526100"/>
          </a:xfrm>
          <a:prstGeom prst="rect">
            <a:avLst/>
          </a:prstGeom>
          <a:noFill/>
          <a:ln>
            <a:noFill/>
          </a:ln>
        </p:spPr>
        <p:txBody>
          <a:bodyPr spcFirstLastPara="1" wrap="square" lIns="91425" tIns="91425" rIns="91425" bIns="91425"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 name="Google Shape;116;p18"/>
          <p:cNvSpPr txBox="1">
            <a:spLocks noGrp="1"/>
          </p:cNvSpPr>
          <p:nvPr>
            <p:ph type="body" idx="2"/>
          </p:nvPr>
        </p:nvSpPr>
        <p:spPr>
          <a:xfrm>
            <a:off x="4648200" y="1600200"/>
            <a:ext cx="4038600" cy="4526100"/>
          </a:xfrm>
          <a:prstGeom prst="rect">
            <a:avLst/>
          </a:prstGeom>
          <a:noFill/>
          <a:ln>
            <a:noFill/>
          </a:ln>
        </p:spPr>
        <p:txBody>
          <a:bodyPr spcFirstLastPara="1" wrap="square" lIns="91425" tIns="91425" rIns="91425" bIns="91425"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18"/>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8" name="Google Shape;118;p18"/>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9" name="Google Shape;119;p1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0"/>
        <p:cNvGrpSpPr/>
        <p:nvPr/>
      </p:nvGrpSpPr>
      <p:grpSpPr>
        <a:xfrm>
          <a:off x="0" y="0"/>
          <a:ext cx="0" cy="0"/>
          <a:chOff x="0" y="0"/>
          <a:chExt cx="0" cy="0"/>
        </a:xfrm>
      </p:grpSpPr>
      <p:sp>
        <p:nvSpPr>
          <p:cNvPr id="121" name="Google Shape;121;p19"/>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22" name="Google Shape;122;p19"/>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3" name="Google Shape;123;p19"/>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4" name="Google Shape;124;p1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5"/>
        <p:cNvGrpSpPr/>
        <p:nvPr/>
      </p:nvGrpSpPr>
      <p:grpSpPr>
        <a:xfrm>
          <a:off x="0" y="0"/>
          <a:ext cx="0" cy="0"/>
          <a:chOff x="0" y="0"/>
          <a:chExt cx="0" cy="0"/>
        </a:xfrm>
      </p:grpSpPr>
      <p:sp>
        <p:nvSpPr>
          <p:cNvPr id="126" name="Google Shape;126;p20"/>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7" name="Google Shape;127;p20"/>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8" name="Google Shape;128;p2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9" name="Google Shape;19;p3"/>
          <p:cNvSpPr txBox="1">
            <a:spLocks noGrp="1"/>
          </p:cNvSpPr>
          <p:nvPr>
            <p:ph type="body" idx="1"/>
          </p:nvPr>
        </p:nvSpPr>
        <p:spPr>
          <a:xfrm>
            <a:off x="457200" y="1535113"/>
            <a:ext cx="4040188" cy="639762"/>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480"/>
              </a:spcBef>
              <a:spcAft>
                <a:spcPts val="0"/>
              </a:spcAft>
              <a:buClr>
                <a:schemeClr val="dk1"/>
              </a:buClr>
              <a:buSzPts val="32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8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0" name="Google Shape;20;p3"/>
          <p:cNvSpPr txBox="1">
            <a:spLocks noGrp="1"/>
          </p:cNvSpPr>
          <p:nvPr>
            <p:ph type="body" idx="2"/>
          </p:nvPr>
        </p:nvSpPr>
        <p:spPr>
          <a:xfrm>
            <a:off x="457200" y="2174875"/>
            <a:ext cx="4040188" cy="3951288"/>
          </a:xfrm>
          <a:prstGeom prst="rect">
            <a:avLst/>
          </a:prstGeom>
          <a:noFill/>
          <a:ln>
            <a:noFill/>
          </a:ln>
        </p:spPr>
        <p:txBody>
          <a:bodyPr spcFirstLastPara="1" wrap="square" lIns="91425" tIns="91425" rIns="91425" bIns="91425"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1" name="Google Shape;21;p3"/>
          <p:cNvSpPr txBox="1">
            <a:spLocks noGrp="1"/>
          </p:cNvSpPr>
          <p:nvPr>
            <p:ph type="body" idx="3"/>
          </p:nvPr>
        </p:nvSpPr>
        <p:spPr>
          <a:xfrm>
            <a:off x="4645025" y="1535113"/>
            <a:ext cx="4041775" cy="639762"/>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480"/>
              </a:spcBef>
              <a:spcAft>
                <a:spcPts val="0"/>
              </a:spcAft>
              <a:buClr>
                <a:schemeClr val="dk1"/>
              </a:buClr>
              <a:buSzPts val="32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8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2" name="Google Shape;22;p3"/>
          <p:cNvSpPr txBox="1">
            <a:spLocks noGrp="1"/>
          </p:cNvSpPr>
          <p:nvPr>
            <p:ph type="body" idx="4"/>
          </p:nvPr>
        </p:nvSpPr>
        <p:spPr>
          <a:xfrm>
            <a:off x="4645025" y="2174875"/>
            <a:ext cx="4041775" cy="3951288"/>
          </a:xfrm>
          <a:prstGeom prst="rect">
            <a:avLst/>
          </a:prstGeom>
          <a:noFill/>
          <a:ln>
            <a:noFill/>
          </a:ln>
        </p:spPr>
        <p:txBody>
          <a:bodyPr spcFirstLastPara="1" wrap="square" lIns="91425" tIns="91425" rIns="91425" bIns="91425"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3" name="Google Shape;23;p3"/>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 name="Google Shape;24;p3"/>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9"/>
        <p:cNvGrpSpPr/>
        <p:nvPr/>
      </p:nvGrpSpPr>
      <p:grpSpPr>
        <a:xfrm>
          <a:off x="0" y="0"/>
          <a:ext cx="0" cy="0"/>
          <a:chOff x="0" y="0"/>
          <a:chExt cx="0" cy="0"/>
        </a:xfrm>
      </p:grpSpPr>
      <p:sp>
        <p:nvSpPr>
          <p:cNvPr id="130" name="Google Shape;130;p21"/>
          <p:cNvSpPr txBox="1">
            <a:spLocks noGrp="1"/>
          </p:cNvSpPr>
          <p:nvPr>
            <p:ph type="title"/>
          </p:nvPr>
        </p:nvSpPr>
        <p:spPr>
          <a:xfrm>
            <a:off x="457200" y="273050"/>
            <a:ext cx="3008400" cy="11619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1400"/>
              <a:buFont typeface="Calibri"/>
              <a:buNone/>
              <a:defRPr sz="20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31" name="Google Shape;131;p21"/>
          <p:cNvSpPr txBox="1">
            <a:spLocks noGrp="1"/>
          </p:cNvSpPr>
          <p:nvPr>
            <p:ph type="body" idx="1"/>
          </p:nvPr>
        </p:nvSpPr>
        <p:spPr>
          <a:xfrm>
            <a:off x="3575050" y="273050"/>
            <a:ext cx="5111700" cy="58530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2" name="Google Shape;132;p21"/>
          <p:cNvSpPr txBox="1">
            <a:spLocks noGrp="1"/>
          </p:cNvSpPr>
          <p:nvPr>
            <p:ph type="body" idx="2"/>
          </p:nvPr>
        </p:nvSpPr>
        <p:spPr>
          <a:xfrm>
            <a:off x="457200" y="1435100"/>
            <a:ext cx="3008400" cy="46911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dk1"/>
              </a:buClr>
              <a:buSzPts val="32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28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24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33" name="Google Shape;133;p21"/>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4" name="Google Shape;134;p21"/>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5" name="Google Shape;135;p2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6"/>
        <p:cNvGrpSpPr/>
        <p:nvPr/>
      </p:nvGrpSpPr>
      <p:grpSpPr>
        <a:xfrm>
          <a:off x="0" y="0"/>
          <a:ext cx="0" cy="0"/>
          <a:chOff x="0" y="0"/>
          <a:chExt cx="0" cy="0"/>
        </a:xfrm>
      </p:grpSpPr>
      <p:sp>
        <p:nvSpPr>
          <p:cNvPr id="137" name="Google Shape;137;p22"/>
          <p:cNvSpPr txBox="1">
            <a:spLocks noGrp="1"/>
          </p:cNvSpPr>
          <p:nvPr>
            <p:ph type="title"/>
          </p:nvPr>
        </p:nvSpPr>
        <p:spPr>
          <a:xfrm>
            <a:off x="1792288" y="4800600"/>
            <a:ext cx="5486400" cy="5667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1400"/>
              <a:buFont typeface="Calibri"/>
              <a:buNone/>
              <a:defRPr sz="20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38" name="Google Shape;138;p22"/>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noAutofit/>
          </a:bodyPr>
          <a:lstStyle>
            <a:lvl1pPr marL="0" marR="0" lvl="0" indent="0" algn="l" rtl="0">
              <a:spcBef>
                <a:spcPts val="640"/>
              </a:spcBef>
              <a:spcAft>
                <a:spcPts val="0"/>
              </a:spcAft>
              <a:buClr>
                <a:schemeClr val="dk1"/>
              </a:buClr>
              <a:buSzPts val="1400"/>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spcAft>
                <a:spcPts val="0"/>
              </a:spcAft>
              <a:buClr>
                <a:schemeClr val="dk1"/>
              </a:buClr>
              <a:buSzPts val="1400"/>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spcAft>
                <a:spcPts val="0"/>
              </a:spcAft>
              <a:buClr>
                <a:schemeClr val="dk1"/>
              </a:buClr>
              <a:buSzPts val="1400"/>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39" name="Google Shape;139;p22"/>
          <p:cNvSpPr txBox="1">
            <a:spLocks noGrp="1"/>
          </p:cNvSpPr>
          <p:nvPr>
            <p:ph type="body" idx="1"/>
          </p:nvPr>
        </p:nvSpPr>
        <p:spPr>
          <a:xfrm>
            <a:off x="1792288" y="5367338"/>
            <a:ext cx="5486400" cy="8049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dk1"/>
              </a:buClr>
              <a:buSzPts val="32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28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24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40" name="Google Shape;140;p22"/>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1" name="Google Shape;141;p22"/>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2" name="Google Shape;142;p2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3"/>
        <p:cNvGrpSpPr/>
        <p:nvPr/>
      </p:nvGrpSpPr>
      <p:grpSpPr>
        <a:xfrm>
          <a:off x="0" y="0"/>
          <a:ext cx="0" cy="0"/>
          <a:chOff x="0" y="0"/>
          <a:chExt cx="0" cy="0"/>
        </a:xfrm>
      </p:grpSpPr>
      <p:sp>
        <p:nvSpPr>
          <p:cNvPr id="144" name="Google Shape;144;p23"/>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45" name="Google Shape;145;p23"/>
          <p:cNvSpPr txBox="1">
            <a:spLocks noGrp="1"/>
          </p:cNvSpPr>
          <p:nvPr>
            <p:ph type="body" idx="1"/>
          </p:nvPr>
        </p:nvSpPr>
        <p:spPr>
          <a:xfrm rot="5400000">
            <a:off x="2308950" y="-251550"/>
            <a:ext cx="4526100" cy="82296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6" name="Google Shape;146;p23"/>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7" name="Google Shape;147;p23"/>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8" name="Google Shape;148;p2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9"/>
        <p:cNvGrpSpPr/>
        <p:nvPr/>
      </p:nvGrpSpPr>
      <p:grpSpPr>
        <a:xfrm>
          <a:off x="0" y="0"/>
          <a:ext cx="0" cy="0"/>
          <a:chOff x="0" y="0"/>
          <a:chExt cx="0" cy="0"/>
        </a:xfrm>
      </p:grpSpPr>
      <p:sp>
        <p:nvSpPr>
          <p:cNvPr id="150" name="Google Shape;150;p24"/>
          <p:cNvSpPr txBox="1">
            <a:spLocks noGrp="1"/>
          </p:cNvSpPr>
          <p:nvPr>
            <p:ph type="title"/>
          </p:nvPr>
        </p:nvSpPr>
        <p:spPr>
          <a:xfrm rot="5400000">
            <a:off x="4732350" y="2171688"/>
            <a:ext cx="5851500" cy="20574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51" name="Google Shape;151;p24"/>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2" name="Google Shape;152;p24"/>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3" name="Google Shape;153;p24"/>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4" name="Google Shape;154;p2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8" name="Google Shape;28;p4"/>
          <p:cNvSpPr txBox="1">
            <a:spLocks noGrp="1"/>
          </p:cNvSpPr>
          <p:nvPr>
            <p:ph type="body" idx="1"/>
          </p:nvPr>
        </p:nvSpPr>
        <p:spPr>
          <a:xfrm>
            <a:off x="457200" y="1600200"/>
            <a:ext cx="8229600" cy="4525963"/>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 name="Google Shape;29;p4"/>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 name="Google Shape;30;p4"/>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722313" y="4406900"/>
            <a:ext cx="7772400" cy="1362075"/>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dk1"/>
              </a:buClr>
              <a:buSzPts val="1400"/>
              <a:buFont typeface="Calibri"/>
              <a:buNone/>
              <a:defRPr sz="4000" b="1"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34" name="Google Shape;34;p5"/>
          <p:cNvSpPr txBox="1">
            <a:spLocks noGrp="1"/>
          </p:cNvSpPr>
          <p:nvPr>
            <p:ph type="body" idx="1"/>
          </p:nvPr>
        </p:nvSpPr>
        <p:spPr>
          <a:xfrm>
            <a:off x="722313" y="2906713"/>
            <a:ext cx="7772400" cy="1500187"/>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400"/>
              </a:spcBef>
              <a:spcAft>
                <a:spcPts val="0"/>
              </a:spcAft>
              <a:buClr>
                <a:srgbClr val="888888"/>
              </a:buClr>
              <a:buSzPts val="32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2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24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5" name="Google Shape;35;p5"/>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 name="Google Shape;36;p5"/>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7" name="Google Shape;37;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40" name="Google Shape;40;p6"/>
          <p:cNvSpPr txBox="1">
            <a:spLocks noGrp="1"/>
          </p:cNvSpPr>
          <p:nvPr>
            <p:ph type="body" idx="1"/>
          </p:nvPr>
        </p:nvSpPr>
        <p:spPr>
          <a:xfrm>
            <a:off x="457200" y="1600200"/>
            <a:ext cx="4038600" cy="4525963"/>
          </a:xfrm>
          <a:prstGeom prst="rect">
            <a:avLst/>
          </a:prstGeom>
          <a:noFill/>
          <a:ln>
            <a:noFill/>
          </a:ln>
        </p:spPr>
        <p:txBody>
          <a:bodyPr spcFirstLastPara="1" wrap="square" lIns="91425" tIns="91425" rIns="91425" bIns="91425"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 name="Google Shape;41;p6"/>
          <p:cNvSpPr txBox="1">
            <a:spLocks noGrp="1"/>
          </p:cNvSpPr>
          <p:nvPr>
            <p:ph type="body" idx="2"/>
          </p:nvPr>
        </p:nvSpPr>
        <p:spPr>
          <a:xfrm>
            <a:off x="4648200" y="1600200"/>
            <a:ext cx="4038600" cy="4525963"/>
          </a:xfrm>
          <a:prstGeom prst="rect">
            <a:avLst/>
          </a:prstGeom>
          <a:noFill/>
          <a:ln>
            <a:noFill/>
          </a:ln>
        </p:spPr>
        <p:txBody>
          <a:bodyPr spcFirstLastPara="1" wrap="square" lIns="91425" tIns="91425" rIns="91425" bIns="91425"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Google Shape;42;p6"/>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 name="Google Shape;43;p6"/>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47" name="Google Shape;47;p7"/>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Google Shape;48;p7"/>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1400"/>
              <a:buFont typeface="Calibri"/>
              <a:buNone/>
              <a:defRPr sz="2000" b="1"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dk1"/>
              </a:buClr>
              <a:buSzPts val="32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28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24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1400"/>
              <a:buFont typeface="Calibri"/>
              <a:buNone/>
              <a:defRPr sz="2000" b="1"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noAutofit/>
          </a:bodyPr>
          <a:lstStyle>
            <a:lvl1pPr marL="0" marR="0" lvl="0" indent="0" algn="l" rtl="0">
              <a:spcBef>
                <a:spcPts val="640"/>
              </a:spcBef>
              <a:spcAft>
                <a:spcPts val="0"/>
              </a:spcAft>
              <a:buClr>
                <a:schemeClr val="dk1"/>
              </a:buClr>
              <a:buSzPts val="1400"/>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spcAft>
                <a:spcPts val="0"/>
              </a:spcAft>
              <a:buClr>
                <a:schemeClr val="dk1"/>
              </a:buClr>
              <a:buSzPts val="1400"/>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spcAft>
                <a:spcPts val="0"/>
              </a:spcAft>
              <a:buClr>
                <a:schemeClr val="dk1"/>
              </a:buClr>
              <a:buSzPts val="1400"/>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dk1"/>
              </a:buClr>
              <a:buSzPts val="32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28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24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82" name="Google Shape;82;p13"/>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3" name="Google Shape;83;p13"/>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p13"/>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1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hyperlink" Target="http://www.youtube.com/watch?v=AKy6Jx59fi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theschoolrun.com/national-curriculum-explained"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3.jp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6.jpeg"/><Relationship Id="rId2" Type="http://schemas.openxmlformats.org/officeDocument/2006/relationships/slideLayout" Target="../slideLayouts/slideLayout1.xml"/><Relationship Id="rId1" Type="http://schemas.openxmlformats.org/officeDocument/2006/relationships/video" Target="https://www.youtube.com/embed/4MpenH51eks?feature=oembed" TargetMode="Externa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3.jpg"/><Relationship Id="rId7"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hyperlink" Target="http://www.primaryresources.co.uk/maths/maths.htm" TargetMode="External"/><Relationship Id="rId13" Type="http://schemas.openxmlformats.org/officeDocument/2006/relationships/hyperlink" Target="http://resources.woodlands.kent.sch.uk/maths/timestable/interactive.htm" TargetMode="External"/><Relationship Id="rId3" Type="http://schemas.openxmlformats.org/officeDocument/2006/relationships/image" Target="../media/image13.jpg"/><Relationship Id="rId7" Type="http://schemas.openxmlformats.org/officeDocument/2006/relationships/hyperlink" Target="http://www.learn-with-math-games.com/" TargetMode="External"/><Relationship Id="rId12" Type="http://schemas.openxmlformats.org/officeDocument/2006/relationships/hyperlink" Target="http://www.maths-games.org/times-tables-games.html"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www.topmarks.co.uk/maths-games/7-11-years/mental-maths" TargetMode="External"/><Relationship Id="rId11" Type="http://schemas.openxmlformats.org/officeDocument/2006/relationships/hyperlink" Target="http://www.mad4maths.com/multiplication_table_math_games/" TargetMode="External"/><Relationship Id="rId5" Type="http://schemas.openxmlformats.org/officeDocument/2006/relationships/hyperlink" Target="http://www.teachingtables.co.uk/" TargetMode="External"/><Relationship Id="rId15" Type="http://schemas.openxmlformats.org/officeDocument/2006/relationships/hyperlink" Target="https://www.topmarks.co.uk/maths-games/daily10" TargetMode="External"/><Relationship Id="rId10" Type="http://schemas.openxmlformats.org/officeDocument/2006/relationships/hyperlink" Target="http://www.helpingwithmath.com/resources/resources.htm" TargetMode="External"/><Relationship Id="rId4" Type="http://schemas.openxmlformats.org/officeDocument/2006/relationships/hyperlink" Target="http://www.mathplayground.com/" TargetMode="External"/><Relationship Id="rId9" Type="http://schemas.openxmlformats.org/officeDocument/2006/relationships/hyperlink" Target="http://www.bbc.co.uk/education/subjects/z826n39" TargetMode="External"/><Relationship Id="rId14" Type="http://schemas.openxmlformats.org/officeDocument/2006/relationships/hyperlink" Target="http://www.crickweb.co.uk/ks2numeracy-multiplication.html"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nationalonlinesafety.com"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video" Target="https://www.youtube.com/embed/wihXQg_oe6U" TargetMode="External"/><Relationship Id="rId5" Type="http://schemas.openxmlformats.org/officeDocument/2006/relationships/image" Target="../media/image11.jpe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5"/>
          <p:cNvSpPr txBox="1">
            <a:spLocks noGrp="1"/>
          </p:cNvSpPr>
          <p:nvPr>
            <p:ph type="subTitle" idx="1"/>
          </p:nvPr>
        </p:nvSpPr>
        <p:spPr>
          <a:xfrm>
            <a:off x="0" y="3984450"/>
            <a:ext cx="9144000" cy="2873700"/>
          </a:xfrm>
          <a:prstGeom prst="rect">
            <a:avLst/>
          </a:prstGeom>
          <a:solidFill>
            <a:srgbClr val="0F243E"/>
          </a:solid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Font typeface="Arial"/>
              <a:buNone/>
            </a:pPr>
            <a:endParaRPr>
              <a:solidFill>
                <a:schemeClr val="lt1"/>
              </a:solidFill>
              <a:latin typeface="Arial"/>
              <a:ea typeface="Arial"/>
              <a:cs typeface="Arial"/>
              <a:sym typeface="Arial"/>
            </a:endParaRPr>
          </a:p>
          <a:p>
            <a:pPr marL="0" marR="0" lvl="0" indent="0" algn="ctr" rtl="0">
              <a:spcBef>
                <a:spcPts val="0"/>
              </a:spcBef>
              <a:spcAft>
                <a:spcPts val="0"/>
              </a:spcAft>
              <a:buClr>
                <a:schemeClr val="lt1"/>
              </a:buClr>
              <a:buFont typeface="Arial"/>
              <a:buNone/>
            </a:pPr>
            <a:endParaRPr>
              <a:solidFill>
                <a:schemeClr val="lt1"/>
              </a:solidFill>
              <a:latin typeface="Arial"/>
              <a:ea typeface="Arial"/>
              <a:cs typeface="Arial"/>
              <a:sym typeface="Arial"/>
            </a:endParaRPr>
          </a:p>
          <a:p>
            <a:pPr marL="0" marR="0" lvl="0" indent="0" algn="ctr" rtl="0">
              <a:spcBef>
                <a:spcPts val="0"/>
              </a:spcBef>
              <a:spcAft>
                <a:spcPts val="0"/>
              </a:spcAft>
              <a:buClr>
                <a:schemeClr val="lt1"/>
              </a:buClr>
              <a:buFont typeface="Arial"/>
              <a:buNone/>
            </a:pPr>
            <a:r>
              <a:rPr lang="en-GB" sz="3400" dirty="0">
                <a:solidFill>
                  <a:schemeClr val="lt1"/>
                </a:solidFill>
                <a:latin typeface="Arial"/>
                <a:ea typeface="Arial"/>
                <a:cs typeface="Arial"/>
                <a:sym typeface="Arial"/>
              </a:rPr>
              <a:t>SATs Workshop </a:t>
            </a:r>
            <a:endParaRPr sz="3400" dirty="0">
              <a:solidFill>
                <a:schemeClr val="lt1"/>
              </a:solidFill>
              <a:latin typeface="Arial"/>
              <a:ea typeface="Arial"/>
              <a:cs typeface="Arial"/>
              <a:sym typeface="Arial"/>
            </a:endParaRPr>
          </a:p>
          <a:p>
            <a:pPr>
              <a:spcBef>
                <a:spcPts val="0"/>
              </a:spcBef>
              <a:buClr>
                <a:schemeClr val="lt1"/>
              </a:buClr>
            </a:pPr>
            <a:r>
              <a:rPr lang="en-GB" sz="3400" dirty="0">
                <a:solidFill>
                  <a:schemeClr val="lt1"/>
                </a:solidFill>
                <a:latin typeface="Arial"/>
                <a:ea typeface="Arial"/>
                <a:cs typeface="Arial"/>
                <a:sym typeface="Arial"/>
              </a:rPr>
              <a:t>3rd October 2025</a:t>
            </a:r>
            <a:endParaRPr sz="3400" b="0" i="0" u="none" strike="noStrike" cap="none" dirty="0">
              <a:solidFill>
                <a:schemeClr val="lt1"/>
              </a:solidFill>
              <a:latin typeface="Arial"/>
              <a:ea typeface="Arial"/>
              <a:cs typeface="Arial"/>
              <a:sym typeface="Arial"/>
            </a:endParaRPr>
          </a:p>
        </p:txBody>
      </p:sp>
      <p:pic>
        <p:nvPicPr>
          <p:cNvPr id="160" name="Google Shape;160;p25"/>
          <p:cNvPicPr preferRelativeResize="0"/>
          <p:nvPr/>
        </p:nvPicPr>
        <p:blipFill rotWithShape="1">
          <a:blip r:embed="rId3">
            <a:alphaModFix/>
          </a:blip>
          <a:srcRect/>
          <a:stretch/>
        </p:blipFill>
        <p:spPr>
          <a:xfrm>
            <a:off x="2011500" y="78800"/>
            <a:ext cx="5197500" cy="3905700"/>
          </a:xfrm>
          <a:prstGeom prst="rect">
            <a:avLst/>
          </a:prstGeom>
          <a:noFill/>
          <a:ln>
            <a:noFill/>
          </a:ln>
        </p:spPr>
      </p:pic>
      <p:pic>
        <p:nvPicPr>
          <p:cNvPr id="161" name="Google Shape;161;p25" descr="Calm piano music with bird sounds for sleeping, relaxation and studying. This soft piano music can improve quality of sleep for people with insomnia. Instrumental music is called &quot;Riley&quot;. Fall asleep with this 12 hours of beautiful sleep music from OCB Relax Music.&#10;&#10;ABOUT&#10;The OCB (One Conscious Breath) relaxing music series help you calm down. These music are great for relaxing, meditation, yoga, massage, studying, reading, sleeping, working and more. Original, calming and peaceful tunes created and uploaded to YouTube every week.&#10;&#10;TRACK INFORMATION&#10;Title: Riley&#10;Artist: OCB Relax&#10;&#10;CREDITS&#10;Music and footage: OCB Relax&#10;Producer: Ferenc Hegedus&#10;Thumbnail picture licensed&#10;Video reference number: 227&#10;All music and footage are under the authority of Ocb Relax.&#10;Illegal downloads and commercial use are prohibited.&#10;&#10;TAGS&#10;#RelaxingMusic #SleepMusic #PianoMusic" title="12 Hours of Relaxing Music - Piano Music for Stress Relief, Sleep Music, Meditation Music (Riley)">
            <a:hlinkClick r:id="rId4"/>
          </p:cNvPr>
          <p:cNvPicPr preferRelativeResize="0"/>
          <p:nvPr/>
        </p:nvPicPr>
        <p:blipFill>
          <a:blip r:embed="rId5">
            <a:alphaModFix/>
          </a:blip>
          <a:stretch>
            <a:fillRect/>
          </a:stretch>
        </p:blipFill>
        <p:spPr>
          <a:xfrm>
            <a:off x="6477000" y="252625"/>
            <a:ext cx="2451650" cy="13790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fade">
                                      <p:cBhvr>
                                        <p:cTn id="7" dur="10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1"/>
          <p:cNvSpPr txBox="1">
            <a:spLocks noGrp="1"/>
          </p:cNvSpPr>
          <p:nvPr>
            <p:ph type="title"/>
          </p:nvPr>
        </p:nvSpPr>
        <p:spPr>
          <a:xfrm>
            <a:off x="0" y="0"/>
            <a:ext cx="9144000" cy="1340768"/>
          </a:xfrm>
          <a:prstGeom prst="rect">
            <a:avLst/>
          </a:prstGeom>
          <a:solidFill>
            <a:srgbClr val="0F243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GB">
                <a:solidFill>
                  <a:schemeClr val="lt1"/>
                </a:solidFill>
                <a:latin typeface="Arial"/>
                <a:ea typeface="Arial"/>
                <a:cs typeface="Arial"/>
                <a:sym typeface="Arial"/>
              </a:rPr>
              <a:t>Why we teach what we teach...</a:t>
            </a:r>
            <a:endParaRPr sz="4400" b="0" i="0" u="none" strike="noStrike" cap="none">
              <a:solidFill>
                <a:schemeClr val="lt1"/>
              </a:solidFill>
              <a:latin typeface="Arial"/>
              <a:ea typeface="Arial"/>
              <a:cs typeface="Arial"/>
              <a:sym typeface="Arial"/>
            </a:endParaRPr>
          </a:p>
        </p:txBody>
      </p:sp>
      <p:pic>
        <p:nvPicPr>
          <p:cNvPr id="223" name="Google Shape;223;p31"/>
          <p:cNvPicPr preferRelativeResize="0">
            <a:picLocks noGrp="1"/>
          </p:cNvPicPr>
          <p:nvPr>
            <p:ph type="body" idx="4"/>
          </p:nvPr>
        </p:nvPicPr>
        <p:blipFill rotWithShape="1">
          <a:blip r:embed="rId3">
            <a:alphaModFix/>
          </a:blip>
          <a:srcRect/>
          <a:stretch/>
        </p:blipFill>
        <p:spPr>
          <a:xfrm>
            <a:off x="107504" y="5805264"/>
            <a:ext cx="8928992" cy="889998"/>
          </a:xfrm>
          <a:prstGeom prst="rect">
            <a:avLst/>
          </a:prstGeom>
          <a:noFill/>
          <a:ln>
            <a:noFill/>
          </a:ln>
        </p:spPr>
      </p:pic>
      <p:sp>
        <p:nvSpPr>
          <p:cNvPr id="224" name="Google Shape;224;p31"/>
          <p:cNvSpPr txBox="1">
            <a:spLocks noGrp="1"/>
          </p:cNvSpPr>
          <p:nvPr>
            <p:ph type="body" idx="2"/>
          </p:nvPr>
        </p:nvSpPr>
        <p:spPr>
          <a:xfrm>
            <a:off x="59200" y="1556800"/>
            <a:ext cx="9084900" cy="43206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n-GB" b="1">
                <a:solidFill>
                  <a:srgbClr val="333333"/>
                </a:solidFill>
              </a:rPr>
              <a:t>In 2013 the government announced plans to overhaul the </a:t>
            </a:r>
            <a:r>
              <a:rPr lang="en-GB" b="1">
                <a:solidFill>
                  <a:srgbClr val="FA871E"/>
                </a:solidFill>
                <a:uFill>
                  <a:noFill/>
                </a:uFill>
                <a:hlinkClick r:id="rId4">
                  <a:extLst>
                    <a:ext uri="{A12FA001-AC4F-418D-AE19-62706E023703}">
                      <ahyp:hlinkClr xmlns:ahyp="http://schemas.microsoft.com/office/drawing/2018/hyperlinkcolor" val="tx"/>
                    </a:ext>
                  </a:extLst>
                </a:hlinkClick>
              </a:rPr>
              <a:t>national curriculum</a:t>
            </a:r>
            <a:r>
              <a:rPr lang="en-GB" b="1">
                <a:solidFill>
                  <a:srgbClr val="333333"/>
                </a:solidFill>
              </a:rPr>
              <a:t> in England.</a:t>
            </a:r>
            <a:endParaRPr b="1">
              <a:solidFill>
                <a:srgbClr val="333333"/>
              </a:solidFill>
            </a:endParaRPr>
          </a:p>
          <a:p>
            <a:pPr marL="0" lvl="0" indent="0" algn="ctr" rtl="0">
              <a:lnSpc>
                <a:spcPct val="115000"/>
              </a:lnSpc>
              <a:spcBef>
                <a:spcPts val="0"/>
              </a:spcBef>
              <a:spcAft>
                <a:spcPts val="0"/>
              </a:spcAft>
              <a:buClr>
                <a:schemeClr val="dk1"/>
              </a:buClr>
              <a:buSzPts val="1100"/>
              <a:buFont typeface="Arial"/>
              <a:buNone/>
            </a:pPr>
            <a:endParaRPr sz="3600">
              <a:solidFill>
                <a:srgbClr val="333333"/>
              </a:solidFill>
            </a:endParaRPr>
          </a:p>
          <a:p>
            <a:pPr marL="0" lvl="0" indent="0" algn="ctr" rtl="0">
              <a:lnSpc>
                <a:spcPct val="115000"/>
              </a:lnSpc>
              <a:spcBef>
                <a:spcPts val="0"/>
              </a:spcBef>
              <a:spcAft>
                <a:spcPts val="0"/>
              </a:spcAft>
              <a:buClr>
                <a:schemeClr val="dk1"/>
              </a:buClr>
              <a:buSzPts val="1100"/>
              <a:buFont typeface="Arial"/>
              <a:buNone/>
            </a:pPr>
            <a:r>
              <a:rPr lang="en-GB">
                <a:solidFill>
                  <a:srgbClr val="333333"/>
                </a:solidFill>
              </a:rPr>
              <a:t>The main aim was to </a:t>
            </a:r>
            <a:r>
              <a:rPr lang="en-GB" b="1">
                <a:solidFill>
                  <a:srgbClr val="FF0000"/>
                </a:solidFill>
              </a:rPr>
              <a:t>raise standards</a:t>
            </a:r>
            <a:r>
              <a:rPr lang="en-GB">
                <a:solidFill>
                  <a:srgbClr val="333333"/>
                </a:solidFill>
              </a:rPr>
              <a:t>, particularly as the UK is slipping down international student assessment league tables. Inspired by what is taught in the world’s most successful school systems, including Hong Kong, Singapore and Finland, as well as in the best UK schools, </a:t>
            </a:r>
            <a:r>
              <a:rPr lang="en-GB" b="1">
                <a:solidFill>
                  <a:srgbClr val="0000FF"/>
                </a:solidFill>
              </a:rPr>
              <a:t>the 2014 curriculum was designed to produce productive, creative and well educated students</a:t>
            </a:r>
            <a:r>
              <a:rPr lang="en-GB">
                <a:solidFill>
                  <a:srgbClr val="333333"/>
                </a:solidFill>
              </a:rPr>
              <a:t>. </a:t>
            </a:r>
            <a:endParaRPr>
              <a:solidFill>
                <a:srgbClr val="333333"/>
              </a:solidFill>
            </a:endParaRPr>
          </a:p>
          <a:p>
            <a:pPr marL="0" lvl="0" indent="0" algn="ctr" rtl="0">
              <a:lnSpc>
                <a:spcPct val="115000"/>
              </a:lnSpc>
              <a:spcBef>
                <a:spcPts val="0"/>
              </a:spcBef>
              <a:spcAft>
                <a:spcPts val="0"/>
              </a:spcAft>
              <a:buClr>
                <a:schemeClr val="dk1"/>
              </a:buClr>
              <a:buSzPts val="1100"/>
              <a:buFont typeface="Arial"/>
              <a:buNone/>
            </a:pPr>
            <a:endParaRPr sz="3600"/>
          </a:p>
          <a:p>
            <a:pPr marL="0" lvl="0" indent="0" algn="l" rtl="0">
              <a:lnSpc>
                <a:spcPct val="115000"/>
              </a:lnSpc>
              <a:spcBef>
                <a:spcPts val="0"/>
              </a:spcBef>
              <a:spcAft>
                <a:spcPts val="0"/>
              </a:spcAft>
              <a:buClr>
                <a:schemeClr val="dk1"/>
              </a:buClr>
              <a:buSzPts val="1100"/>
              <a:buFont typeface="Arial"/>
              <a:buNone/>
            </a:pPr>
            <a:endParaRPr sz="36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3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3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800">
              <a:latin typeface="Arial"/>
              <a:ea typeface="Arial"/>
              <a:cs typeface="Arial"/>
              <a:sym typeface="Arial"/>
            </a:endParaRPr>
          </a:p>
          <a:p>
            <a:pPr marL="342900" marR="0" lvl="0" indent="-190500" algn="l" rtl="0">
              <a:spcBef>
                <a:spcPts val="0"/>
              </a:spcBef>
              <a:spcAft>
                <a:spcPts val="0"/>
              </a:spcAft>
              <a:buClr>
                <a:schemeClr val="dk1"/>
              </a:buClr>
              <a:buSzPts val="2400"/>
              <a:buFont typeface="Arial"/>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2"/>
          <p:cNvSpPr txBox="1">
            <a:spLocks noGrp="1"/>
          </p:cNvSpPr>
          <p:nvPr>
            <p:ph type="title"/>
          </p:nvPr>
        </p:nvSpPr>
        <p:spPr>
          <a:xfrm>
            <a:off x="0" y="0"/>
            <a:ext cx="9144000" cy="1340700"/>
          </a:xfrm>
          <a:prstGeom prst="rect">
            <a:avLst/>
          </a:prstGeom>
          <a:solidFill>
            <a:srgbClr val="0F243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GB">
                <a:solidFill>
                  <a:schemeClr val="lt1"/>
                </a:solidFill>
                <a:latin typeface="Arial"/>
                <a:ea typeface="Arial"/>
                <a:cs typeface="Arial"/>
                <a:sym typeface="Arial"/>
              </a:rPr>
              <a:t>Why we teach what we teach...</a:t>
            </a:r>
            <a:endParaRPr sz="4400" b="0" i="0" u="none" strike="noStrike" cap="none">
              <a:solidFill>
                <a:schemeClr val="lt1"/>
              </a:solidFill>
              <a:latin typeface="Arial"/>
              <a:ea typeface="Arial"/>
              <a:cs typeface="Arial"/>
              <a:sym typeface="Arial"/>
            </a:endParaRPr>
          </a:p>
        </p:txBody>
      </p:sp>
      <p:pic>
        <p:nvPicPr>
          <p:cNvPr id="230" name="Google Shape;230;p32"/>
          <p:cNvPicPr preferRelativeResize="0">
            <a:picLocks noGrp="1"/>
          </p:cNvPicPr>
          <p:nvPr>
            <p:ph type="body" idx="4"/>
          </p:nvPr>
        </p:nvPicPr>
        <p:blipFill rotWithShape="1">
          <a:blip r:embed="rId3">
            <a:alphaModFix/>
          </a:blip>
          <a:srcRect/>
          <a:stretch/>
        </p:blipFill>
        <p:spPr>
          <a:xfrm>
            <a:off x="107504" y="5805264"/>
            <a:ext cx="8928900" cy="890100"/>
          </a:xfrm>
          <a:prstGeom prst="rect">
            <a:avLst/>
          </a:prstGeom>
          <a:noFill/>
          <a:ln>
            <a:noFill/>
          </a:ln>
        </p:spPr>
      </p:pic>
      <p:sp>
        <p:nvSpPr>
          <p:cNvPr id="231" name="Google Shape;231;p32"/>
          <p:cNvSpPr txBox="1">
            <a:spLocks noGrp="1"/>
          </p:cNvSpPr>
          <p:nvPr>
            <p:ph type="body" idx="2"/>
          </p:nvPr>
        </p:nvSpPr>
        <p:spPr>
          <a:xfrm>
            <a:off x="59200" y="1556800"/>
            <a:ext cx="9084900" cy="43206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n-GB" b="1">
                <a:solidFill>
                  <a:srgbClr val="333333"/>
                </a:solidFill>
              </a:rPr>
              <a:t>What changed?</a:t>
            </a:r>
            <a:endParaRPr b="1">
              <a:solidFill>
                <a:srgbClr val="333333"/>
              </a:solidFill>
            </a:endParaRPr>
          </a:p>
          <a:p>
            <a:pPr marL="0" lvl="0" indent="0" algn="ctr" rtl="0">
              <a:lnSpc>
                <a:spcPct val="115000"/>
              </a:lnSpc>
              <a:spcBef>
                <a:spcPts val="0"/>
              </a:spcBef>
              <a:spcAft>
                <a:spcPts val="0"/>
              </a:spcAft>
              <a:buClr>
                <a:schemeClr val="dk1"/>
              </a:buClr>
              <a:buSzPts val="1100"/>
              <a:buFont typeface="Arial"/>
              <a:buNone/>
            </a:pPr>
            <a:endParaRPr sz="2000" b="1">
              <a:solidFill>
                <a:srgbClr val="333333"/>
              </a:solidFill>
            </a:endParaRPr>
          </a:p>
          <a:p>
            <a:pPr marL="647700" lvl="0" indent="-355600" algn="l" rtl="0">
              <a:lnSpc>
                <a:spcPct val="115000"/>
              </a:lnSpc>
              <a:spcBef>
                <a:spcPts val="0"/>
              </a:spcBef>
              <a:spcAft>
                <a:spcPts val="0"/>
              </a:spcAft>
              <a:buClr>
                <a:srgbClr val="333333"/>
              </a:buClr>
              <a:buSzPts val="2000"/>
              <a:buFont typeface="Nunito"/>
              <a:buChar char="●"/>
            </a:pPr>
            <a:r>
              <a:rPr lang="en-GB" sz="2000" b="1">
                <a:solidFill>
                  <a:srgbClr val="FF0000"/>
                </a:solidFill>
                <a:latin typeface="Nunito"/>
                <a:ea typeface="Nunito"/>
                <a:cs typeface="Nunito"/>
                <a:sym typeface="Nunito"/>
              </a:rPr>
              <a:t>Five-year-olds are expected to learn to count up to 100</a:t>
            </a:r>
            <a:r>
              <a:rPr lang="en-GB" sz="2000">
                <a:solidFill>
                  <a:srgbClr val="333333"/>
                </a:solidFill>
                <a:latin typeface="Nunito"/>
                <a:ea typeface="Nunito"/>
                <a:cs typeface="Nunito"/>
                <a:sym typeface="Nunito"/>
              </a:rPr>
              <a:t> (compared to 20 under the previous curriculum) and learn </a:t>
            </a:r>
            <a:r>
              <a:rPr lang="en-GB" sz="2000" b="1">
                <a:solidFill>
                  <a:srgbClr val="333333"/>
                </a:solidFill>
                <a:latin typeface="Nunito"/>
                <a:ea typeface="Nunito"/>
                <a:cs typeface="Nunito"/>
                <a:sym typeface="Nunito"/>
              </a:rPr>
              <a:t>number bonds to 20</a:t>
            </a:r>
            <a:endParaRPr sz="2000" b="1">
              <a:solidFill>
                <a:srgbClr val="333333"/>
              </a:solidFill>
              <a:latin typeface="Nunito"/>
              <a:ea typeface="Nunito"/>
              <a:cs typeface="Nunito"/>
              <a:sym typeface="Nunito"/>
            </a:endParaRPr>
          </a:p>
          <a:p>
            <a:pPr marL="647700" lvl="0" indent="-355600" algn="l" rtl="0">
              <a:lnSpc>
                <a:spcPct val="115000"/>
              </a:lnSpc>
              <a:spcBef>
                <a:spcPts val="0"/>
              </a:spcBef>
              <a:spcAft>
                <a:spcPts val="0"/>
              </a:spcAft>
              <a:buClr>
                <a:srgbClr val="333333"/>
              </a:buClr>
              <a:buSzPts val="2000"/>
              <a:buFont typeface="Nunito"/>
              <a:buChar char="●"/>
            </a:pPr>
            <a:r>
              <a:rPr lang="en-GB" sz="2000" b="1">
                <a:solidFill>
                  <a:srgbClr val="0000FF"/>
                </a:solidFill>
                <a:latin typeface="Nunito"/>
                <a:ea typeface="Nunito"/>
                <a:cs typeface="Nunito"/>
                <a:sym typeface="Nunito"/>
              </a:rPr>
              <a:t>Simple fractions (1/4 and 1/2) are taught from KS1</a:t>
            </a:r>
            <a:r>
              <a:rPr lang="en-GB" sz="2000">
                <a:solidFill>
                  <a:srgbClr val="333333"/>
                </a:solidFill>
                <a:latin typeface="Nunito"/>
                <a:ea typeface="Nunito"/>
                <a:cs typeface="Nunito"/>
                <a:sym typeface="Nunito"/>
              </a:rPr>
              <a:t>, and by the end of primary school, children should be able to convert decimal fractions to simple fractions (e.g. 0.375 = 3/8)</a:t>
            </a:r>
            <a:endParaRPr sz="2000">
              <a:solidFill>
                <a:srgbClr val="333333"/>
              </a:solidFill>
              <a:latin typeface="Nunito"/>
              <a:ea typeface="Nunito"/>
              <a:cs typeface="Nunito"/>
              <a:sym typeface="Nunito"/>
            </a:endParaRPr>
          </a:p>
          <a:p>
            <a:pPr marL="647700" lvl="0" indent="-355600" algn="l" rtl="0">
              <a:lnSpc>
                <a:spcPct val="115000"/>
              </a:lnSpc>
              <a:spcBef>
                <a:spcPts val="0"/>
              </a:spcBef>
              <a:spcAft>
                <a:spcPts val="0"/>
              </a:spcAft>
              <a:buClr>
                <a:srgbClr val="333333"/>
              </a:buClr>
              <a:buSzPts val="2000"/>
              <a:buFont typeface="Nunito"/>
              <a:buChar char="●"/>
            </a:pPr>
            <a:r>
              <a:rPr lang="en-GB" sz="2000">
                <a:solidFill>
                  <a:srgbClr val="333333"/>
                </a:solidFill>
                <a:latin typeface="Nunito"/>
                <a:ea typeface="Nunito"/>
                <a:cs typeface="Nunito"/>
                <a:sym typeface="Nunito"/>
              </a:rPr>
              <a:t>By the age of nine, children are expected to know </a:t>
            </a:r>
            <a:r>
              <a:rPr lang="en-GB" sz="2000" b="1">
                <a:solidFill>
                  <a:srgbClr val="FF00FF"/>
                </a:solidFill>
                <a:latin typeface="Nunito"/>
                <a:ea typeface="Nunito"/>
                <a:cs typeface="Nunito"/>
                <a:sym typeface="Nunito"/>
              </a:rPr>
              <a:t>times tables up to 12x12</a:t>
            </a:r>
            <a:r>
              <a:rPr lang="en-GB" sz="2000">
                <a:solidFill>
                  <a:srgbClr val="333333"/>
                </a:solidFill>
                <a:latin typeface="Nunito"/>
                <a:ea typeface="Nunito"/>
                <a:cs typeface="Nunito"/>
                <a:sym typeface="Nunito"/>
              </a:rPr>
              <a:t> (previously 10x10 by the end of primary school)</a:t>
            </a:r>
            <a:endParaRPr sz="2000">
              <a:solidFill>
                <a:srgbClr val="333333"/>
              </a:solidFill>
              <a:latin typeface="Nunito"/>
              <a:ea typeface="Nunito"/>
              <a:cs typeface="Nunito"/>
              <a:sym typeface="Nunito"/>
            </a:endParaRPr>
          </a:p>
          <a:p>
            <a:pPr marL="647700" lvl="0" indent="-355600" algn="l" rtl="0">
              <a:lnSpc>
                <a:spcPct val="115000"/>
              </a:lnSpc>
              <a:spcBef>
                <a:spcPts val="0"/>
              </a:spcBef>
              <a:spcAft>
                <a:spcPts val="0"/>
              </a:spcAft>
              <a:buClr>
                <a:srgbClr val="333333"/>
              </a:buClr>
              <a:buSzPts val="2000"/>
              <a:buFont typeface="Nunito"/>
              <a:buChar char="●"/>
            </a:pPr>
            <a:r>
              <a:rPr lang="en-GB" sz="2000">
                <a:solidFill>
                  <a:srgbClr val="333333"/>
                </a:solidFill>
                <a:latin typeface="Nunito"/>
                <a:ea typeface="Nunito"/>
                <a:cs typeface="Nunito"/>
                <a:sym typeface="Nunito"/>
              </a:rPr>
              <a:t>Calculators are now not to be used at all in primary schools, to encourage mental arithmetic</a:t>
            </a:r>
            <a:endParaRPr sz="2000">
              <a:solidFill>
                <a:srgbClr val="333333"/>
              </a:solidFill>
              <a:latin typeface="Nunito"/>
              <a:ea typeface="Nunito"/>
              <a:cs typeface="Nunito"/>
              <a:sym typeface="Nunito"/>
            </a:endParaRPr>
          </a:p>
          <a:p>
            <a:pPr marL="0" lvl="0" indent="0" algn="ctr" rtl="0">
              <a:lnSpc>
                <a:spcPct val="115000"/>
              </a:lnSpc>
              <a:spcBef>
                <a:spcPts val="0"/>
              </a:spcBef>
              <a:spcAft>
                <a:spcPts val="0"/>
              </a:spcAft>
              <a:buClr>
                <a:schemeClr val="dk1"/>
              </a:buClr>
              <a:buSzPts val="1100"/>
              <a:buFont typeface="Arial"/>
              <a:buNone/>
            </a:pPr>
            <a:endParaRPr b="1">
              <a:solidFill>
                <a:srgbClr val="333333"/>
              </a:solidFill>
            </a:endParaRPr>
          </a:p>
          <a:p>
            <a:pPr marL="0" lvl="0" indent="0" algn="l" rtl="0">
              <a:lnSpc>
                <a:spcPct val="115000"/>
              </a:lnSpc>
              <a:spcBef>
                <a:spcPts val="0"/>
              </a:spcBef>
              <a:spcAft>
                <a:spcPts val="0"/>
              </a:spcAft>
              <a:buClr>
                <a:schemeClr val="dk1"/>
              </a:buClr>
              <a:buSzPts val="1100"/>
              <a:buFont typeface="Arial"/>
              <a:buNone/>
            </a:pPr>
            <a:endParaRPr sz="36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3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3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800">
              <a:latin typeface="Arial"/>
              <a:ea typeface="Arial"/>
              <a:cs typeface="Arial"/>
              <a:sym typeface="Arial"/>
            </a:endParaRPr>
          </a:p>
          <a:p>
            <a:pPr marL="342900" marR="0" lvl="0" indent="-190500" algn="l" rtl="0">
              <a:spcBef>
                <a:spcPts val="0"/>
              </a:spcBef>
              <a:spcAft>
                <a:spcPts val="0"/>
              </a:spcAft>
              <a:buClr>
                <a:schemeClr val="dk1"/>
              </a:buClr>
              <a:buSzPts val="2400"/>
              <a:buFont typeface="Arial"/>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3"/>
          <p:cNvSpPr txBox="1">
            <a:spLocks noGrp="1"/>
          </p:cNvSpPr>
          <p:nvPr>
            <p:ph type="title"/>
          </p:nvPr>
        </p:nvSpPr>
        <p:spPr>
          <a:xfrm>
            <a:off x="0" y="0"/>
            <a:ext cx="9144000" cy="1340700"/>
          </a:xfrm>
          <a:prstGeom prst="rect">
            <a:avLst/>
          </a:prstGeom>
          <a:solidFill>
            <a:srgbClr val="0F243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GB" sz="4200">
                <a:solidFill>
                  <a:schemeClr val="lt1"/>
                </a:solidFill>
                <a:latin typeface="Arial"/>
                <a:ea typeface="Arial"/>
                <a:cs typeface="Arial"/>
                <a:sym typeface="Arial"/>
              </a:rPr>
              <a:t>The aims and purpose of our maths teaching</a:t>
            </a:r>
            <a:endParaRPr sz="4200" b="0" i="0" u="none" strike="noStrike" cap="none">
              <a:solidFill>
                <a:schemeClr val="lt1"/>
              </a:solidFill>
              <a:latin typeface="Arial"/>
              <a:ea typeface="Arial"/>
              <a:cs typeface="Arial"/>
              <a:sym typeface="Arial"/>
            </a:endParaRPr>
          </a:p>
        </p:txBody>
      </p:sp>
      <p:pic>
        <p:nvPicPr>
          <p:cNvPr id="237" name="Google Shape;237;p33"/>
          <p:cNvPicPr preferRelativeResize="0">
            <a:picLocks noGrp="1"/>
          </p:cNvPicPr>
          <p:nvPr>
            <p:ph type="body" idx="4"/>
          </p:nvPr>
        </p:nvPicPr>
        <p:blipFill rotWithShape="1">
          <a:blip r:embed="rId3">
            <a:alphaModFix/>
          </a:blip>
          <a:srcRect/>
          <a:stretch/>
        </p:blipFill>
        <p:spPr>
          <a:xfrm>
            <a:off x="107550" y="6088198"/>
            <a:ext cx="8928900" cy="681900"/>
          </a:xfrm>
          <a:prstGeom prst="rect">
            <a:avLst/>
          </a:prstGeom>
          <a:noFill/>
          <a:ln>
            <a:noFill/>
          </a:ln>
        </p:spPr>
      </p:pic>
      <p:sp>
        <p:nvSpPr>
          <p:cNvPr id="238" name="Google Shape;238;p33"/>
          <p:cNvSpPr txBox="1">
            <a:spLocks noGrp="1"/>
          </p:cNvSpPr>
          <p:nvPr>
            <p:ph type="body" idx="2"/>
          </p:nvPr>
        </p:nvSpPr>
        <p:spPr>
          <a:xfrm>
            <a:off x="297000" y="1412700"/>
            <a:ext cx="8626500" cy="4675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GB" sz="2000">
                <a:latin typeface="Arial"/>
                <a:ea typeface="Arial"/>
                <a:cs typeface="Arial"/>
                <a:sym typeface="Arial"/>
              </a:rPr>
              <a:t>Become </a:t>
            </a:r>
            <a:r>
              <a:rPr lang="en-GB" sz="2000" b="1">
                <a:solidFill>
                  <a:srgbClr val="FF0000"/>
                </a:solidFill>
                <a:latin typeface="Arial"/>
                <a:ea typeface="Arial"/>
                <a:cs typeface="Arial"/>
                <a:sym typeface="Arial"/>
              </a:rPr>
              <a:t>fluent</a:t>
            </a:r>
            <a:r>
              <a:rPr lang="en-GB" sz="2000">
                <a:latin typeface="Arial"/>
                <a:ea typeface="Arial"/>
                <a:cs typeface="Arial"/>
                <a:sym typeface="Arial"/>
              </a:rPr>
              <a:t> in the fundamentals of mathematics, including through varied and frequent practice with </a:t>
            </a:r>
            <a:r>
              <a:rPr lang="en-GB" sz="2000">
                <a:solidFill>
                  <a:srgbClr val="FF0000"/>
                </a:solidFill>
                <a:latin typeface="Arial"/>
                <a:ea typeface="Arial"/>
                <a:cs typeface="Arial"/>
                <a:sym typeface="Arial"/>
              </a:rPr>
              <a:t>increasingly complex problems</a:t>
            </a:r>
            <a:r>
              <a:rPr lang="en-GB" sz="2000">
                <a:latin typeface="Arial"/>
                <a:ea typeface="Arial"/>
                <a:cs typeface="Arial"/>
                <a:sym typeface="Arial"/>
              </a:rPr>
              <a:t> over time, so that pupils develop conceptual understanding and the ability to recall and apply knowledge rapidly and accurately.</a:t>
            </a:r>
            <a:endParaRPr sz="2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2000">
              <a:latin typeface="Arial"/>
              <a:ea typeface="Arial"/>
              <a:cs typeface="Arial"/>
              <a:sym typeface="Arial"/>
            </a:endParaRPr>
          </a:p>
          <a:p>
            <a:pPr marL="0" lvl="0" indent="0" algn="l" rtl="0">
              <a:lnSpc>
                <a:spcPct val="115000"/>
              </a:lnSpc>
              <a:spcBef>
                <a:spcPts val="0"/>
              </a:spcBef>
              <a:spcAft>
                <a:spcPts val="0"/>
              </a:spcAft>
              <a:buNone/>
            </a:pPr>
            <a:r>
              <a:rPr lang="en-GB" sz="2000" b="1">
                <a:solidFill>
                  <a:srgbClr val="0000FF"/>
                </a:solidFill>
                <a:latin typeface="Arial"/>
                <a:ea typeface="Arial"/>
                <a:cs typeface="Arial"/>
                <a:sym typeface="Arial"/>
              </a:rPr>
              <a:t>Reason mathematically</a:t>
            </a:r>
            <a:r>
              <a:rPr lang="en-GB" sz="2000" b="1">
                <a:solidFill>
                  <a:srgbClr val="FF0000"/>
                </a:solidFill>
                <a:latin typeface="Arial"/>
                <a:ea typeface="Arial"/>
                <a:cs typeface="Arial"/>
                <a:sym typeface="Arial"/>
              </a:rPr>
              <a:t> </a:t>
            </a:r>
            <a:r>
              <a:rPr lang="en-GB" sz="2000">
                <a:latin typeface="Arial"/>
                <a:ea typeface="Arial"/>
                <a:cs typeface="Arial"/>
                <a:sym typeface="Arial"/>
              </a:rPr>
              <a:t>by following a line of enquiry, conjecturing relationships and generalisations, and developing an argument, justification or proof using mathematical language</a:t>
            </a:r>
            <a:endParaRPr sz="2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2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GB" sz="2000">
                <a:latin typeface="Arial"/>
                <a:ea typeface="Arial"/>
                <a:cs typeface="Arial"/>
                <a:sym typeface="Arial"/>
              </a:rPr>
              <a:t>Can </a:t>
            </a:r>
            <a:r>
              <a:rPr lang="en-GB" sz="2000" b="1">
                <a:solidFill>
                  <a:srgbClr val="FF00FF"/>
                </a:solidFill>
                <a:latin typeface="Arial"/>
                <a:ea typeface="Arial"/>
                <a:cs typeface="Arial"/>
                <a:sym typeface="Arial"/>
              </a:rPr>
              <a:t>solve problems</a:t>
            </a:r>
            <a:r>
              <a:rPr lang="en-GB" sz="2000" b="1">
                <a:solidFill>
                  <a:srgbClr val="FF0000"/>
                </a:solidFill>
                <a:latin typeface="Arial"/>
                <a:ea typeface="Arial"/>
                <a:cs typeface="Arial"/>
                <a:sym typeface="Arial"/>
              </a:rPr>
              <a:t> </a:t>
            </a:r>
            <a:r>
              <a:rPr lang="en-GB" sz="2000">
                <a:latin typeface="Arial"/>
                <a:ea typeface="Arial"/>
                <a:cs typeface="Arial"/>
                <a:sym typeface="Arial"/>
              </a:rPr>
              <a:t>by applying their mathematics to a variety of routine and non-routine problems with increasing sophistication, including breaking down problems into a series of simpler steps and persevering in seeking solutions.</a:t>
            </a:r>
            <a:endParaRPr sz="2000">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4"/>
          <p:cNvSpPr txBox="1">
            <a:spLocks noGrp="1"/>
          </p:cNvSpPr>
          <p:nvPr>
            <p:ph type="title"/>
          </p:nvPr>
        </p:nvSpPr>
        <p:spPr>
          <a:xfrm>
            <a:off x="0" y="0"/>
            <a:ext cx="9144000" cy="1340700"/>
          </a:xfrm>
          <a:prstGeom prst="rect">
            <a:avLst/>
          </a:prstGeom>
          <a:solidFill>
            <a:srgbClr val="0F243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GB" sz="4200">
                <a:solidFill>
                  <a:schemeClr val="lt1"/>
                </a:solidFill>
                <a:latin typeface="Arial"/>
                <a:ea typeface="Arial"/>
                <a:cs typeface="Arial"/>
                <a:sym typeface="Arial"/>
              </a:rPr>
              <a:t>What do Year 6 children need to know by the end of the year?</a:t>
            </a:r>
            <a:endParaRPr sz="4200" b="0" i="0" u="none" strike="noStrike" cap="none">
              <a:solidFill>
                <a:schemeClr val="lt1"/>
              </a:solidFill>
              <a:latin typeface="Arial"/>
              <a:ea typeface="Arial"/>
              <a:cs typeface="Arial"/>
              <a:sym typeface="Arial"/>
            </a:endParaRPr>
          </a:p>
        </p:txBody>
      </p:sp>
      <p:pic>
        <p:nvPicPr>
          <p:cNvPr id="244" name="Google Shape;244;p34"/>
          <p:cNvPicPr preferRelativeResize="0">
            <a:picLocks noGrp="1"/>
          </p:cNvPicPr>
          <p:nvPr>
            <p:ph type="body" idx="4"/>
          </p:nvPr>
        </p:nvPicPr>
        <p:blipFill rotWithShape="1">
          <a:blip r:embed="rId3">
            <a:alphaModFix/>
          </a:blip>
          <a:srcRect/>
          <a:stretch/>
        </p:blipFill>
        <p:spPr>
          <a:xfrm>
            <a:off x="107504" y="5805264"/>
            <a:ext cx="8928900" cy="890100"/>
          </a:xfrm>
          <a:prstGeom prst="rect">
            <a:avLst/>
          </a:prstGeom>
          <a:noFill/>
          <a:ln>
            <a:noFill/>
          </a:ln>
        </p:spPr>
      </p:pic>
      <p:sp>
        <p:nvSpPr>
          <p:cNvPr id="245" name="Google Shape;245;p34"/>
          <p:cNvSpPr/>
          <p:nvPr/>
        </p:nvSpPr>
        <p:spPr>
          <a:xfrm>
            <a:off x="2262700" y="2074775"/>
            <a:ext cx="6186300" cy="270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4"/>
          <p:cNvSpPr txBox="1"/>
          <p:nvPr/>
        </p:nvSpPr>
        <p:spPr>
          <a:xfrm>
            <a:off x="248600" y="2630938"/>
            <a:ext cx="2772900" cy="823500"/>
          </a:xfrm>
          <a:prstGeom prst="rect">
            <a:avLst/>
          </a:prstGeom>
          <a:solidFill>
            <a:srgbClr val="FFF2CC"/>
          </a:solidFill>
          <a:ln>
            <a:noFill/>
          </a:ln>
        </p:spPr>
        <p:txBody>
          <a:bodyPr spcFirstLastPara="1" wrap="square" lIns="91425" tIns="91425" rIns="91425" bIns="91425" anchor="t" anchorCtr="0">
            <a:noAutofit/>
          </a:bodyPr>
          <a:lstStyle/>
          <a:p>
            <a:pPr marL="0" lvl="0" indent="0" algn="ctr" rtl="0">
              <a:spcBef>
                <a:spcPts val="1000"/>
              </a:spcBef>
              <a:spcAft>
                <a:spcPts val="1000"/>
              </a:spcAft>
              <a:buNone/>
            </a:pPr>
            <a:r>
              <a:rPr lang="en-GB" sz="2600" b="1"/>
              <a:t>Four operations</a:t>
            </a:r>
            <a:endParaRPr sz="2600" b="1"/>
          </a:p>
        </p:txBody>
      </p:sp>
      <p:sp>
        <p:nvSpPr>
          <p:cNvPr id="247" name="Google Shape;247;p34"/>
          <p:cNvSpPr txBox="1"/>
          <p:nvPr/>
        </p:nvSpPr>
        <p:spPr>
          <a:xfrm>
            <a:off x="248600" y="1570375"/>
            <a:ext cx="2772900" cy="823500"/>
          </a:xfrm>
          <a:prstGeom prst="rect">
            <a:avLst/>
          </a:prstGeom>
          <a:solidFill>
            <a:srgbClr val="D9EAD3"/>
          </a:solidFill>
          <a:ln>
            <a:noFill/>
          </a:ln>
        </p:spPr>
        <p:txBody>
          <a:bodyPr spcFirstLastPara="1" wrap="square" lIns="91425" tIns="91425" rIns="91425" bIns="91425" anchor="t" anchorCtr="0">
            <a:noAutofit/>
          </a:bodyPr>
          <a:lstStyle/>
          <a:p>
            <a:pPr marL="0" lvl="0" indent="0" algn="ctr" rtl="0">
              <a:spcBef>
                <a:spcPts val="1000"/>
              </a:spcBef>
              <a:spcAft>
                <a:spcPts val="1000"/>
              </a:spcAft>
              <a:buNone/>
            </a:pPr>
            <a:r>
              <a:rPr lang="en-GB" sz="2600" b="1"/>
              <a:t>Place value</a:t>
            </a:r>
            <a:endParaRPr sz="2600" b="1"/>
          </a:p>
        </p:txBody>
      </p:sp>
      <p:sp>
        <p:nvSpPr>
          <p:cNvPr id="248" name="Google Shape;248;p34"/>
          <p:cNvSpPr txBox="1"/>
          <p:nvPr/>
        </p:nvSpPr>
        <p:spPr>
          <a:xfrm>
            <a:off x="3265350" y="1508450"/>
            <a:ext cx="2613300" cy="823500"/>
          </a:xfrm>
          <a:prstGeom prst="rect">
            <a:avLst/>
          </a:prstGeom>
          <a:solidFill>
            <a:srgbClr val="F4CCCC"/>
          </a:solidFill>
          <a:ln>
            <a:noFill/>
          </a:ln>
        </p:spPr>
        <p:txBody>
          <a:bodyPr spcFirstLastPara="1" wrap="square" lIns="91425" tIns="91425" rIns="91425" bIns="91425" anchor="t" anchorCtr="0">
            <a:noAutofit/>
          </a:bodyPr>
          <a:lstStyle/>
          <a:p>
            <a:pPr marL="0" lvl="0" indent="0" algn="ctr" rtl="0">
              <a:spcBef>
                <a:spcPts val="1000"/>
              </a:spcBef>
              <a:spcAft>
                <a:spcPts val="1000"/>
              </a:spcAft>
              <a:buNone/>
            </a:pPr>
            <a:r>
              <a:rPr lang="en-GB" sz="2600" b="1"/>
              <a:t>Geometry</a:t>
            </a:r>
            <a:endParaRPr sz="2600" b="1"/>
          </a:p>
        </p:txBody>
      </p:sp>
      <p:sp>
        <p:nvSpPr>
          <p:cNvPr id="249" name="Google Shape;249;p34"/>
          <p:cNvSpPr txBox="1"/>
          <p:nvPr/>
        </p:nvSpPr>
        <p:spPr>
          <a:xfrm>
            <a:off x="3265350" y="2627500"/>
            <a:ext cx="2613300" cy="823500"/>
          </a:xfrm>
          <a:prstGeom prst="rect">
            <a:avLst/>
          </a:prstGeom>
          <a:solidFill>
            <a:srgbClr val="C9DAF8"/>
          </a:solidFill>
          <a:ln>
            <a:noFill/>
          </a:ln>
        </p:spPr>
        <p:txBody>
          <a:bodyPr spcFirstLastPara="1" wrap="square" lIns="91425" tIns="91425" rIns="91425" bIns="91425" anchor="t" anchorCtr="0">
            <a:noAutofit/>
          </a:bodyPr>
          <a:lstStyle/>
          <a:p>
            <a:pPr marL="0" lvl="0" indent="0" algn="ctr" rtl="0">
              <a:spcBef>
                <a:spcPts val="1000"/>
              </a:spcBef>
              <a:spcAft>
                <a:spcPts val="1000"/>
              </a:spcAft>
              <a:buNone/>
            </a:pPr>
            <a:r>
              <a:rPr lang="en-GB" sz="2600" b="1"/>
              <a:t>Measures</a:t>
            </a:r>
            <a:endParaRPr sz="2600" b="1"/>
          </a:p>
        </p:txBody>
      </p:sp>
      <p:sp>
        <p:nvSpPr>
          <p:cNvPr id="250" name="Google Shape;250;p34"/>
          <p:cNvSpPr txBox="1"/>
          <p:nvPr/>
        </p:nvSpPr>
        <p:spPr>
          <a:xfrm>
            <a:off x="3265350" y="3682650"/>
            <a:ext cx="2613300" cy="823500"/>
          </a:xfrm>
          <a:prstGeom prst="rect">
            <a:avLst/>
          </a:prstGeom>
          <a:solidFill>
            <a:srgbClr val="FCE5CD"/>
          </a:solidFill>
          <a:ln>
            <a:noFill/>
          </a:ln>
        </p:spPr>
        <p:txBody>
          <a:bodyPr spcFirstLastPara="1" wrap="square" lIns="91425" tIns="91425" rIns="91425" bIns="91425" anchor="t" anchorCtr="0">
            <a:noAutofit/>
          </a:bodyPr>
          <a:lstStyle/>
          <a:p>
            <a:pPr marL="0" lvl="0" indent="0" algn="ctr" rtl="0">
              <a:spcBef>
                <a:spcPts val="1000"/>
              </a:spcBef>
              <a:spcAft>
                <a:spcPts val="1000"/>
              </a:spcAft>
              <a:buNone/>
            </a:pPr>
            <a:r>
              <a:rPr lang="en-GB" sz="2600" b="1"/>
              <a:t>Statistics</a:t>
            </a:r>
            <a:endParaRPr sz="2600" b="1"/>
          </a:p>
        </p:txBody>
      </p:sp>
      <p:sp>
        <p:nvSpPr>
          <p:cNvPr id="251" name="Google Shape;251;p34"/>
          <p:cNvSpPr txBox="1"/>
          <p:nvPr/>
        </p:nvSpPr>
        <p:spPr>
          <a:xfrm>
            <a:off x="248600" y="3808475"/>
            <a:ext cx="2772900" cy="1810200"/>
          </a:xfrm>
          <a:prstGeom prst="rect">
            <a:avLst/>
          </a:prstGeom>
          <a:solidFill>
            <a:srgbClr val="CFE2F3"/>
          </a:solidFill>
          <a:ln>
            <a:noFill/>
          </a:ln>
        </p:spPr>
        <p:txBody>
          <a:bodyPr spcFirstLastPara="1" wrap="square" lIns="91425" tIns="91425" rIns="91425" bIns="91425" anchor="t" anchorCtr="0">
            <a:noAutofit/>
          </a:bodyPr>
          <a:lstStyle/>
          <a:p>
            <a:pPr marL="0" lvl="0" indent="0" algn="ctr" rtl="0">
              <a:lnSpc>
                <a:spcPct val="115000"/>
              </a:lnSpc>
              <a:spcBef>
                <a:spcPts val="1000"/>
              </a:spcBef>
              <a:spcAft>
                <a:spcPts val="0"/>
              </a:spcAft>
              <a:buNone/>
            </a:pPr>
            <a:r>
              <a:rPr lang="en-GB" sz="2600" b="1"/>
              <a:t>Fractions, decimals and percentages</a:t>
            </a:r>
            <a:endParaRPr sz="2600" b="1"/>
          </a:p>
        </p:txBody>
      </p:sp>
      <p:sp>
        <p:nvSpPr>
          <p:cNvPr id="252" name="Google Shape;252;p34"/>
          <p:cNvSpPr txBox="1"/>
          <p:nvPr/>
        </p:nvSpPr>
        <p:spPr>
          <a:xfrm>
            <a:off x="3265350" y="4737800"/>
            <a:ext cx="2613300" cy="890100"/>
          </a:xfrm>
          <a:prstGeom prst="rect">
            <a:avLst/>
          </a:prstGeom>
          <a:solidFill>
            <a:srgbClr val="D9D2E9"/>
          </a:solidFill>
          <a:ln>
            <a:noFill/>
          </a:ln>
        </p:spPr>
        <p:txBody>
          <a:bodyPr spcFirstLastPara="1" wrap="square" lIns="91425" tIns="91425" rIns="91425" bIns="91425" anchor="t" anchorCtr="0">
            <a:noAutofit/>
          </a:bodyPr>
          <a:lstStyle/>
          <a:p>
            <a:pPr marL="0" lvl="0" indent="0" algn="ctr" rtl="0">
              <a:spcBef>
                <a:spcPts val="1000"/>
              </a:spcBef>
              <a:spcAft>
                <a:spcPts val="1000"/>
              </a:spcAft>
              <a:buNone/>
            </a:pPr>
            <a:r>
              <a:rPr lang="en-GB" sz="2600" b="1"/>
              <a:t>Area and perimeter</a:t>
            </a:r>
            <a:endParaRPr sz="2600" b="1"/>
          </a:p>
        </p:txBody>
      </p:sp>
      <p:sp>
        <p:nvSpPr>
          <p:cNvPr id="253" name="Google Shape;253;p34"/>
          <p:cNvSpPr txBox="1"/>
          <p:nvPr/>
        </p:nvSpPr>
        <p:spPr>
          <a:xfrm>
            <a:off x="6122498" y="4804400"/>
            <a:ext cx="2772900" cy="823500"/>
          </a:xfrm>
          <a:prstGeom prst="rect">
            <a:avLst/>
          </a:prstGeom>
          <a:solidFill>
            <a:srgbClr val="D0E0E3"/>
          </a:solidFill>
          <a:ln>
            <a:noFill/>
          </a:ln>
        </p:spPr>
        <p:txBody>
          <a:bodyPr spcFirstLastPara="1" wrap="square" lIns="91425" tIns="91425" rIns="91425" bIns="91425" anchor="t" anchorCtr="0">
            <a:noAutofit/>
          </a:bodyPr>
          <a:lstStyle/>
          <a:p>
            <a:pPr marL="0" lvl="0" indent="0" algn="ctr" rtl="0">
              <a:spcBef>
                <a:spcPts val="1000"/>
              </a:spcBef>
              <a:spcAft>
                <a:spcPts val="1000"/>
              </a:spcAft>
              <a:buNone/>
            </a:pPr>
            <a:r>
              <a:rPr lang="en-GB" sz="2600" b="1"/>
              <a:t>Shape</a:t>
            </a:r>
            <a:endParaRPr sz="2600" b="1"/>
          </a:p>
        </p:txBody>
      </p:sp>
      <p:sp>
        <p:nvSpPr>
          <p:cNvPr id="254" name="Google Shape;254;p34"/>
          <p:cNvSpPr txBox="1"/>
          <p:nvPr/>
        </p:nvSpPr>
        <p:spPr>
          <a:xfrm>
            <a:off x="6122498" y="3804613"/>
            <a:ext cx="2772900" cy="823500"/>
          </a:xfrm>
          <a:prstGeom prst="rect">
            <a:avLst/>
          </a:prstGeom>
          <a:solidFill>
            <a:srgbClr val="D9EAD3"/>
          </a:solidFill>
          <a:ln>
            <a:noFill/>
          </a:ln>
        </p:spPr>
        <p:txBody>
          <a:bodyPr spcFirstLastPara="1" wrap="square" lIns="91425" tIns="91425" rIns="91425" bIns="91425" anchor="t" anchorCtr="0">
            <a:noAutofit/>
          </a:bodyPr>
          <a:lstStyle/>
          <a:p>
            <a:pPr marL="0" lvl="0" indent="0" algn="ctr" rtl="0">
              <a:spcBef>
                <a:spcPts val="1000"/>
              </a:spcBef>
              <a:spcAft>
                <a:spcPts val="1000"/>
              </a:spcAft>
              <a:buNone/>
            </a:pPr>
            <a:r>
              <a:rPr lang="en-GB" sz="2600" b="1"/>
              <a:t>Algebra</a:t>
            </a:r>
            <a:endParaRPr sz="2600" b="1"/>
          </a:p>
        </p:txBody>
      </p:sp>
      <p:sp>
        <p:nvSpPr>
          <p:cNvPr id="255" name="Google Shape;255;p34"/>
          <p:cNvSpPr txBox="1"/>
          <p:nvPr/>
        </p:nvSpPr>
        <p:spPr>
          <a:xfrm>
            <a:off x="6122500" y="1508450"/>
            <a:ext cx="2772900" cy="1119000"/>
          </a:xfrm>
          <a:prstGeom prst="rect">
            <a:avLst/>
          </a:prstGeom>
          <a:solidFill>
            <a:srgbClr val="D9D9D9"/>
          </a:solidFill>
          <a:ln>
            <a:noFill/>
          </a:ln>
        </p:spPr>
        <p:txBody>
          <a:bodyPr spcFirstLastPara="1" wrap="square" lIns="91425" tIns="91425" rIns="91425" bIns="91425" anchor="t" anchorCtr="0">
            <a:noAutofit/>
          </a:bodyPr>
          <a:lstStyle/>
          <a:p>
            <a:pPr marL="0" lvl="0" indent="0" algn="ctr" rtl="0">
              <a:lnSpc>
                <a:spcPct val="115000"/>
              </a:lnSpc>
              <a:spcBef>
                <a:spcPts val="1000"/>
              </a:spcBef>
              <a:spcAft>
                <a:spcPts val="1000"/>
              </a:spcAft>
              <a:buNone/>
            </a:pPr>
            <a:r>
              <a:rPr lang="en-GB" sz="2600" b="1"/>
              <a:t>Ratio and proportion</a:t>
            </a:r>
            <a:endParaRPr sz="2600" b="1"/>
          </a:p>
        </p:txBody>
      </p:sp>
      <p:sp>
        <p:nvSpPr>
          <p:cNvPr id="256" name="Google Shape;256;p34"/>
          <p:cNvSpPr txBox="1"/>
          <p:nvPr/>
        </p:nvSpPr>
        <p:spPr>
          <a:xfrm>
            <a:off x="6122498" y="2859138"/>
            <a:ext cx="2772900" cy="823500"/>
          </a:xfrm>
          <a:prstGeom prst="rect">
            <a:avLst/>
          </a:prstGeom>
          <a:solidFill>
            <a:srgbClr val="FFF2CC"/>
          </a:solidFill>
          <a:ln>
            <a:noFill/>
          </a:ln>
        </p:spPr>
        <p:txBody>
          <a:bodyPr spcFirstLastPara="1" wrap="square" lIns="91425" tIns="91425" rIns="91425" bIns="91425" anchor="t" anchorCtr="0">
            <a:noAutofit/>
          </a:bodyPr>
          <a:lstStyle/>
          <a:p>
            <a:pPr marL="0" lvl="0" indent="0" algn="ctr" rtl="0">
              <a:spcBef>
                <a:spcPts val="1000"/>
              </a:spcBef>
              <a:spcAft>
                <a:spcPts val="1000"/>
              </a:spcAft>
              <a:buNone/>
            </a:pPr>
            <a:r>
              <a:rPr lang="en-GB" sz="2600" b="1"/>
              <a:t>Data handling</a:t>
            </a:r>
            <a:endParaRPr sz="2600" b="1"/>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5"/>
          <p:cNvSpPr txBox="1">
            <a:spLocks noGrp="1"/>
          </p:cNvSpPr>
          <p:nvPr>
            <p:ph type="title"/>
          </p:nvPr>
        </p:nvSpPr>
        <p:spPr>
          <a:xfrm>
            <a:off x="0" y="0"/>
            <a:ext cx="9144000" cy="1340700"/>
          </a:xfrm>
          <a:prstGeom prst="rect">
            <a:avLst/>
          </a:prstGeom>
          <a:solidFill>
            <a:srgbClr val="0F243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GB" dirty="0">
                <a:solidFill>
                  <a:schemeClr val="lt1"/>
                </a:solidFill>
                <a:latin typeface="Arial"/>
                <a:ea typeface="Arial"/>
                <a:cs typeface="Arial"/>
                <a:sym typeface="Arial"/>
              </a:rPr>
              <a:t>The big ones...</a:t>
            </a:r>
            <a:endParaRPr sz="4400" b="0" i="0" u="none" strike="noStrike" cap="none" dirty="0">
              <a:solidFill>
                <a:schemeClr val="lt1"/>
              </a:solidFill>
              <a:latin typeface="Arial"/>
              <a:ea typeface="Arial"/>
              <a:cs typeface="Arial"/>
              <a:sym typeface="Arial"/>
            </a:endParaRPr>
          </a:p>
        </p:txBody>
      </p:sp>
      <p:pic>
        <p:nvPicPr>
          <p:cNvPr id="262" name="Google Shape;262;p35"/>
          <p:cNvPicPr preferRelativeResize="0">
            <a:picLocks noGrp="1"/>
          </p:cNvPicPr>
          <p:nvPr>
            <p:ph type="body" idx="4"/>
          </p:nvPr>
        </p:nvPicPr>
        <p:blipFill rotWithShape="1">
          <a:blip r:embed="rId3">
            <a:alphaModFix/>
          </a:blip>
          <a:srcRect/>
          <a:stretch/>
        </p:blipFill>
        <p:spPr>
          <a:xfrm>
            <a:off x="107504" y="5805264"/>
            <a:ext cx="8928900" cy="890100"/>
          </a:xfrm>
          <a:prstGeom prst="rect">
            <a:avLst/>
          </a:prstGeom>
          <a:noFill/>
          <a:ln>
            <a:noFill/>
          </a:ln>
        </p:spPr>
      </p:pic>
      <p:sp>
        <p:nvSpPr>
          <p:cNvPr id="263" name="Google Shape;263;p35"/>
          <p:cNvSpPr txBox="1">
            <a:spLocks noGrp="1"/>
          </p:cNvSpPr>
          <p:nvPr>
            <p:ph type="body" idx="2"/>
          </p:nvPr>
        </p:nvSpPr>
        <p:spPr>
          <a:xfrm>
            <a:off x="-67500" y="1413600"/>
            <a:ext cx="4063500" cy="4585200"/>
          </a:xfrm>
          <a:prstGeom prst="rect">
            <a:avLst/>
          </a:prstGeom>
          <a:noFill/>
          <a:ln>
            <a:noFill/>
          </a:ln>
        </p:spPr>
        <p:txBody>
          <a:bodyPr spcFirstLastPara="1" wrap="square" lIns="91425" tIns="45700" rIns="91425" bIns="45700" anchor="t" anchorCtr="0">
            <a:noAutofit/>
          </a:bodyPr>
          <a:lstStyle/>
          <a:p>
            <a:pPr marL="342900" lvl="0" indent="-190500" algn="l" rtl="0">
              <a:spcBef>
                <a:spcPts val="480"/>
              </a:spcBef>
              <a:spcAft>
                <a:spcPts val="0"/>
              </a:spcAft>
              <a:buClr>
                <a:schemeClr val="dk1"/>
              </a:buClr>
              <a:buSzPts val="1100"/>
              <a:buFont typeface="Arial"/>
              <a:buNone/>
            </a:pPr>
            <a:r>
              <a:rPr lang="en-GB" sz="1900" b="1" dirty="0">
                <a:solidFill>
                  <a:srgbClr val="0000FF"/>
                </a:solidFill>
                <a:highlight>
                  <a:srgbClr val="FFF2CC"/>
                </a:highlight>
                <a:latin typeface="Arial"/>
                <a:ea typeface="Arial"/>
                <a:cs typeface="Arial"/>
                <a:sym typeface="Arial"/>
              </a:rPr>
              <a:t>Number: Place Value</a:t>
            </a:r>
            <a:endParaRPr sz="1900" b="1" dirty="0">
              <a:solidFill>
                <a:srgbClr val="0000FF"/>
              </a:solidFill>
              <a:highlight>
                <a:srgbClr val="FFF2CC"/>
              </a:highlight>
              <a:latin typeface="Arial"/>
              <a:ea typeface="Arial"/>
              <a:cs typeface="Arial"/>
              <a:sym typeface="Arial"/>
            </a:endParaRPr>
          </a:p>
          <a:p>
            <a:pPr marL="457200" lvl="0" indent="-355600" algn="l" rtl="0">
              <a:spcBef>
                <a:spcPts val="1000"/>
              </a:spcBef>
              <a:spcAft>
                <a:spcPts val="0"/>
              </a:spcAft>
              <a:buSzPts val="2000"/>
              <a:buChar char="•"/>
            </a:pPr>
            <a:r>
              <a:rPr lang="en-GB" sz="2000" dirty="0">
                <a:latin typeface="Arial"/>
                <a:ea typeface="Arial"/>
                <a:cs typeface="Arial"/>
                <a:sym typeface="Arial"/>
              </a:rPr>
              <a:t>Read, write, order and compare numbers up to 10 000 000 and  determine the value of each digit.</a:t>
            </a:r>
            <a:endParaRPr sz="2000" dirty="0">
              <a:latin typeface="Arial"/>
              <a:ea typeface="Arial"/>
              <a:cs typeface="Arial"/>
              <a:sym typeface="Arial"/>
            </a:endParaRPr>
          </a:p>
          <a:p>
            <a:pPr marL="457200" lvl="0" indent="-355600" algn="l" rtl="0">
              <a:spcBef>
                <a:spcPts val="0"/>
              </a:spcBef>
              <a:spcAft>
                <a:spcPts val="0"/>
              </a:spcAft>
              <a:buSzPts val="2000"/>
              <a:buChar char="•"/>
            </a:pPr>
            <a:r>
              <a:rPr lang="en-GB" sz="2000" dirty="0">
                <a:latin typeface="Arial"/>
                <a:ea typeface="Arial"/>
                <a:cs typeface="Arial"/>
                <a:sym typeface="Arial"/>
              </a:rPr>
              <a:t>Round any whole number to a required degree of accuracy.</a:t>
            </a:r>
            <a:endParaRPr sz="2000" dirty="0">
              <a:latin typeface="Arial"/>
              <a:ea typeface="Arial"/>
              <a:cs typeface="Arial"/>
              <a:sym typeface="Arial"/>
            </a:endParaRPr>
          </a:p>
          <a:p>
            <a:pPr marL="457200" lvl="0" indent="-355600" algn="l" rtl="0">
              <a:spcBef>
                <a:spcPts val="0"/>
              </a:spcBef>
              <a:spcAft>
                <a:spcPts val="0"/>
              </a:spcAft>
              <a:buSzPts val="2000"/>
              <a:buChar char="•"/>
            </a:pPr>
            <a:r>
              <a:rPr lang="en-GB" sz="2000" dirty="0">
                <a:latin typeface="Arial"/>
                <a:ea typeface="Arial"/>
                <a:cs typeface="Arial"/>
                <a:sym typeface="Arial"/>
              </a:rPr>
              <a:t>Use negative numbers in context, and calculate intervals across zero.</a:t>
            </a:r>
            <a:endParaRPr sz="2000">
              <a:latin typeface="Arial"/>
              <a:ea typeface="Arial"/>
              <a:cs typeface="Arial"/>
              <a:sym typeface="Arial"/>
            </a:endParaRPr>
          </a:p>
          <a:p>
            <a:pPr marL="457200" lvl="0" indent="-355600" algn="l" rtl="0">
              <a:spcBef>
                <a:spcPts val="0"/>
              </a:spcBef>
              <a:spcAft>
                <a:spcPts val="0"/>
              </a:spcAft>
              <a:buSzPts val="2000"/>
              <a:buChar char="•"/>
            </a:pPr>
            <a:r>
              <a:rPr lang="en-GB" sz="2000" dirty="0">
                <a:latin typeface="Arial"/>
                <a:ea typeface="Arial"/>
                <a:cs typeface="Arial"/>
                <a:sym typeface="Arial"/>
              </a:rPr>
              <a:t>Solve number and practical problems that involve all of the above.</a:t>
            </a:r>
            <a:endParaRPr sz="2000">
              <a:latin typeface="Arial"/>
              <a:ea typeface="Arial"/>
              <a:cs typeface="Arial"/>
              <a:sym typeface="Arial"/>
            </a:endParaRPr>
          </a:p>
        </p:txBody>
      </p:sp>
      <p:sp>
        <p:nvSpPr>
          <p:cNvPr id="264" name="Google Shape;264;p35"/>
          <p:cNvSpPr txBox="1">
            <a:spLocks noGrp="1"/>
          </p:cNvSpPr>
          <p:nvPr>
            <p:ph type="body" idx="2"/>
          </p:nvPr>
        </p:nvSpPr>
        <p:spPr>
          <a:xfrm>
            <a:off x="3996000" y="1474350"/>
            <a:ext cx="5040300" cy="4330800"/>
          </a:xfrm>
          <a:prstGeom prst="rect">
            <a:avLst/>
          </a:prstGeom>
          <a:noFill/>
          <a:ln>
            <a:noFill/>
          </a:ln>
        </p:spPr>
        <p:txBody>
          <a:bodyPr spcFirstLastPara="1" wrap="square" lIns="91425" tIns="45700" rIns="91425" bIns="45700" anchor="t" anchorCtr="0">
            <a:normAutofit fontScale="92500"/>
          </a:bodyPr>
          <a:lstStyle/>
          <a:p>
            <a:pPr marL="0" lvl="0" indent="0" algn="l" rtl="0">
              <a:spcBef>
                <a:spcPts val="480"/>
              </a:spcBef>
              <a:spcAft>
                <a:spcPts val="0"/>
              </a:spcAft>
              <a:buNone/>
            </a:pPr>
            <a:r>
              <a:rPr lang="en-GB" sz="2150" b="1" dirty="0">
                <a:solidFill>
                  <a:srgbClr val="0000FF"/>
                </a:solidFill>
                <a:highlight>
                  <a:srgbClr val="FFF2CC"/>
                </a:highlight>
                <a:latin typeface="Arial"/>
                <a:ea typeface="Arial"/>
                <a:cs typeface="Arial"/>
                <a:sym typeface="Arial"/>
              </a:rPr>
              <a:t>Four Operations</a:t>
            </a:r>
            <a:endParaRPr sz="2150" b="1" dirty="0">
              <a:solidFill>
                <a:srgbClr val="0000FF"/>
              </a:solidFill>
              <a:highlight>
                <a:srgbClr val="FFF2CC"/>
              </a:highlight>
              <a:latin typeface="Arial"/>
              <a:ea typeface="Arial"/>
              <a:cs typeface="Arial"/>
              <a:sym typeface="Arial"/>
            </a:endParaRPr>
          </a:p>
          <a:p>
            <a:pPr marL="457200" lvl="0" indent="-354885" algn="l" rtl="0">
              <a:lnSpc>
                <a:spcPct val="100000"/>
              </a:lnSpc>
              <a:spcBef>
                <a:spcPts val="1000"/>
              </a:spcBef>
              <a:spcAft>
                <a:spcPts val="0"/>
              </a:spcAft>
              <a:buSzPct val="100000"/>
              <a:buChar char="•"/>
            </a:pPr>
            <a:r>
              <a:rPr lang="en-GB" sz="2150" dirty="0">
                <a:latin typeface="Arial"/>
                <a:ea typeface="Arial"/>
                <a:cs typeface="Arial"/>
                <a:sym typeface="Arial"/>
              </a:rPr>
              <a:t>Fluently add, subtract, multiply and divide using all formal, written methods (including both long and short division).</a:t>
            </a:r>
            <a:endParaRPr sz="2150" dirty="0">
              <a:latin typeface="Arial"/>
              <a:ea typeface="Arial"/>
              <a:cs typeface="Arial"/>
              <a:sym typeface="Arial"/>
            </a:endParaRPr>
          </a:p>
          <a:p>
            <a:pPr marL="457200" lvl="0" indent="-354885" algn="l" rtl="0">
              <a:lnSpc>
                <a:spcPct val="100000"/>
              </a:lnSpc>
              <a:spcBef>
                <a:spcPts val="0"/>
              </a:spcBef>
              <a:spcAft>
                <a:spcPts val="0"/>
              </a:spcAft>
              <a:buSzPct val="100000"/>
              <a:buChar char="•"/>
            </a:pPr>
            <a:r>
              <a:rPr lang="en-GB" sz="2150" dirty="0">
                <a:latin typeface="Arial"/>
                <a:ea typeface="Arial"/>
                <a:cs typeface="Arial"/>
                <a:sym typeface="Arial"/>
              </a:rPr>
              <a:t>Perform mental calculations, involving mixed operations and large numbers.</a:t>
            </a:r>
            <a:endParaRPr sz="2150" dirty="0">
              <a:latin typeface="Arial"/>
              <a:ea typeface="Arial"/>
              <a:cs typeface="Arial"/>
              <a:sym typeface="Arial"/>
            </a:endParaRPr>
          </a:p>
          <a:p>
            <a:pPr marL="457200" lvl="0" indent="-354885" algn="l" rtl="0">
              <a:lnSpc>
                <a:spcPct val="100000"/>
              </a:lnSpc>
              <a:spcBef>
                <a:spcPts val="0"/>
              </a:spcBef>
              <a:spcAft>
                <a:spcPts val="0"/>
              </a:spcAft>
              <a:buSzPct val="100000"/>
              <a:buChar char="•"/>
            </a:pPr>
            <a:r>
              <a:rPr lang="en-GB" sz="2150" dirty="0">
                <a:latin typeface="Arial"/>
                <a:ea typeface="Arial"/>
                <a:cs typeface="Arial"/>
                <a:sym typeface="Arial"/>
              </a:rPr>
              <a:t>Identify common factors, common multiples and prime numbers.</a:t>
            </a:r>
            <a:endParaRPr sz="2150" dirty="0">
              <a:latin typeface="Arial"/>
              <a:ea typeface="Arial"/>
              <a:cs typeface="Arial"/>
              <a:sym typeface="Arial"/>
            </a:endParaRPr>
          </a:p>
          <a:p>
            <a:pPr marL="457200" lvl="0" indent="-354885" algn="l" rtl="0">
              <a:lnSpc>
                <a:spcPct val="100000"/>
              </a:lnSpc>
              <a:spcBef>
                <a:spcPts val="0"/>
              </a:spcBef>
              <a:spcAft>
                <a:spcPts val="0"/>
              </a:spcAft>
              <a:buSzPct val="100000"/>
              <a:buChar char="•"/>
            </a:pPr>
            <a:r>
              <a:rPr lang="en-GB" sz="2150" dirty="0">
                <a:latin typeface="Arial"/>
                <a:ea typeface="Arial"/>
                <a:cs typeface="Arial"/>
                <a:sym typeface="Arial"/>
              </a:rPr>
              <a:t>Use their knowledge of the order of operations to carry out calculations involving the four operations.</a:t>
            </a:r>
            <a:endParaRPr sz="2150" dirty="0">
              <a:latin typeface="Arial"/>
              <a:ea typeface="Arial"/>
              <a:cs typeface="Arial"/>
              <a:sym typeface="Arial"/>
            </a:endParaRPr>
          </a:p>
          <a:p>
            <a:pPr marL="457200" lvl="0" indent="-354885" algn="l" rtl="0">
              <a:lnSpc>
                <a:spcPct val="100000"/>
              </a:lnSpc>
              <a:spcBef>
                <a:spcPts val="0"/>
              </a:spcBef>
              <a:spcAft>
                <a:spcPts val="0"/>
              </a:spcAft>
              <a:buSzPct val="100000"/>
              <a:buChar char="•"/>
            </a:pPr>
            <a:r>
              <a:rPr lang="en-GB" sz="2150" dirty="0">
                <a:latin typeface="Arial"/>
                <a:ea typeface="Arial"/>
                <a:cs typeface="Arial"/>
                <a:sym typeface="Arial"/>
              </a:rPr>
              <a:t>Solve problems involving addition, subtraction, multiplication and division.</a:t>
            </a:r>
            <a:endParaRPr sz="2150" b="1" dirty="0">
              <a:solidFill>
                <a:srgbClr val="0000FF"/>
              </a:solidFill>
              <a:latin typeface="Arial"/>
              <a:ea typeface="Arial"/>
              <a:cs typeface="Arial"/>
              <a:sym typeface="Arial"/>
            </a:endParaRPr>
          </a:p>
        </p:txBody>
      </p:sp>
      <p:pic>
        <p:nvPicPr>
          <p:cNvPr id="265" name="Google Shape;265;p35"/>
          <p:cNvPicPr preferRelativeResize="0"/>
          <p:nvPr/>
        </p:nvPicPr>
        <p:blipFill>
          <a:blip r:embed="rId4">
            <a:alphaModFix/>
          </a:blip>
          <a:stretch>
            <a:fillRect/>
          </a:stretch>
        </p:blipFill>
        <p:spPr>
          <a:xfrm>
            <a:off x="107500" y="159875"/>
            <a:ext cx="977175" cy="1006450"/>
          </a:xfrm>
          <a:prstGeom prst="rect">
            <a:avLst/>
          </a:prstGeom>
          <a:noFill/>
          <a:ln>
            <a:noFill/>
          </a:ln>
        </p:spPr>
      </p:pic>
      <p:pic>
        <p:nvPicPr>
          <p:cNvPr id="266" name="Google Shape;266;p35"/>
          <p:cNvPicPr preferRelativeResize="0"/>
          <p:nvPr/>
        </p:nvPicPr>
        <p:blipFill>
          <a:blip r:embed="rId4">
            <a:alphaModFix/>
          </a:blip>
          <a:stretch>
            <a:fillRect/>
          </a:stretch>
        </p:blipFill>
        <p:spPr>
          <a:xfrm>
            <a:off x="8059125" y="167125"/>
            <a:ext cx="977175" cy="10064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36"/>
          <p:cNvSpPr txBox="1">
            <a:spLocks noGrp="1"/>
          </p:cNvSpPr>
          <p:nvPr>
            <p:ph type="title"/>
          </p:nvPr>
        </p:nvSpPr>
        <p:spPr>
          <a:xfrm>
            <a:off x="0" y="0"/>
            <a:ext cx="9144000" cy="1340700"/>
          </a:xfrm>
          <a:prstGeom prst="rect">
            <a:avLst/>
          </a:prstGeom>
          <a:solidFill>
            <a:srgbClr val="0F243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GB">
                <a:solidFill>
                  <a:schemeClr val="lt1"/>
                </a:solidFill>
                <a:latin typeface="Arial"/>
                <a:ea typeface="Arial"/>
                <a:cs typeface="Arial"/>
                <a:sym typeface="Arial"/>
              </a:rPr>
              <a:t>Which method should I use?</a:t>
            </a:r>
            <a:endParaRPr sz="4400" b="0" i="0" u="none" strike="noStrike" cap="none">
              <a:solidFill>
                <a:schemeClr val="lt1"/>
              </a:solidFill>
              <a:latin typeface="Arial"/>
              <a:ea typeface="Arial"/>
              <a:cs typeface="Arial"/>
              <a:sym typeface="Arial"/>
            </a:endParaRPr>
          </a:p>
        </p:txBody>
      </p:sp>
      <p:pic>
        <p:nvPicPr>
          <p:cNvPr id="272" name="Google Shape;272;p36"/>
          <p:cNvPicPr preferRelativeResize="0">
            <a:picLocks noGrp="1"/>
          </p:cNvPicPr>
          <p:nvPr>
            <p:ph type="body" idx="4"/>
          </p:nvPr>
        </p:nvPicPr>
        <p:blipFill rotWithShape="1">
          <a:blip r:embed="rId3">
            <a:alphaModFix/>
          </a:blip>
          <a:srcRect/>
          <a:stretch/>
        </p:blipFill>
        <p:spPr>
          <a:xfrm>
            <a:off x="107504" y="5805264"/>
            <a:ext cx="8928900" cy="890100"/>
          </a:xfrm>
          <a:prstGeom prst="rect">
            <a:avLst/>
          </a:prstGeom>
          <a:noFill/>
          <a:ln>
            <a:noFill/>
          </a:ln>
        </p:spPr>
      </p:pic>
      <p:sp>
        <p:nvSpPr>
          <p:cNvPr id="273" name="Google Shape;273;p36"/>
          <p:cNvSpPr txBox="1">
            <a:spLocks noGrp="1"/>
          </p:cNvSpPr>
          <p:nvPr>
            <p:ph type="body" idx="2"/>
          </p:nvPr>
        </p:nvSpPr>
        <p:spPr>
          <a:xfrm>
            <a:off x="192450" y="1412700"/>
            <a:ext cx="8928900" cy="4464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2000">
                <a:latin typeface="Arial"/>
                <a:ea typeface="Arial"/>
                <a:cs typeface="Arial"/>
                <a:sym typeface="Arial"/>
              </a:rPr>
              <a:t>By the time your children leave St Aloysius they will have been taught mental and written methods that they understand and can use correctly. </a:t>
            </a:r>
            <a:endParaRPr sz="2000" b="1">
              <a:latin typeface="Arial"/>
              <a:ea typeface="Arial"/>
              <a:cs typeface="Arial"/>
              <a:sym typeface="Arial"/>
            </a:endParaRPr>
          </a:p>
          <a:p>
            <a:pPr marL="3200400" lvl="0" indent="457200" algn="ctr" rtl="0">
              <a:lnSpc>
                <a:spcPct val="115000"/>
              </a:lnSpc>
              <a:spcBef>
                <a:spcPts val="0"/>
              </a:spcBef>
              <a:spcAft>
                <a:spcPts val="0"/>
              </a:spcAft>
              <a:buClr>
                <a:schemeClr val="dk1"/>
              </a:buClr>
              <a:buSzPts val="1100"/>
              <a:buFont typeface="Arial"/>
              <a:buNone/>
            </a:pPr>
            <a:endParaRPr sz="2000" b="1">
              <a:latin typeface="Arial"/>
              <a:ea typeface="Arial"/>
              <a:cs typeface="Arial"/>
              <a:sym typeface="Arial"/>
            </a:endParaRPr>
          </a:p>
          <a:p>
            <a:pPr marL="3200400" lvl="0" indent="457200" algn="ctr" rtl="0">
              <a:lnSpc>
                <a:spcPct val="115000"/>
              </a:lnSpc>
              <a:spcBef>
                <a:spcPts val="0"/>
              </a:spcBef>
              <a:spcAft>
                <a:spcPts val="0"/>
              </a:spcAft>
              <a:buClr>
                <a:schemeClr val="dk1"/>
              </a:buClr>
              <a:buSzPts val="1100"/>
              <a:buFont typeface="Arial"/>
              <a:buNone/>
            </a:pPr>
            <a:r>
              <a:rPr lang="en-GB" sz="2000" b="1" i="1">
                <a:latin typeface="Arial"/>
                <a:ea typeface="Arial"/>
                <a:cs typeface="Arial"/>
                <a:sym typeface="Arial"/>
              </a:rPr>
              <a:t>Children should be able to decide which method is the most appropriate when faced with a calculation. </a:t>
            </a:r>
            <a:endParaRPr sz="2000" b="1" i="1">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8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2000">
              <a:latin typeface="Arial"/>
              <a:ea typeface="Arial"/>
              <a:cs typeface="Arial"/>
              <a:sym typeface="Arial"/>
            </a:endParaRPr>
          </a:p>
          <a:p>
            <a:pPr marL="0" lvl="0" indent="0" algn="ctr" rtl="0">
              <a:lnSpc>
                <a:spcPct val="115000"/>
              </a:lnSpc>
              <a:spcBef>
                <a:spcPts val="0"/>
              </a:spcBef>
              <a:spcAft>
                <a:spcPts val="0"/>
              </a:spcAft>
              <a:buClr>
                <a:schemeClr val="dk1"/>
              </a:buClr>
              <a:buSzPts val="1100"/>
              <a:buFont typeface="Arial"/>
              <a:buNone/>
            </a:pPr>
            <a:r>
              <a:rPr lang="en-GB" sz="2000">
                <a:latin typeface="Arial"/>
                <a:ea typeface="Arial"/>
                <a:cs typeface="Arial"/>
                <a:sym typeface="Arial"/>
              </a:rPr>
              <a:t>There are many ‘correct’ methods used in written calculations and mental maths but we believe that it is more effective for children to learn just a </a:t>
            </a:r>
            <a:endParaRPr sz="2000">
              <a:latin typeface="Arial"/>
              <a:ea typeface="Arial"/>
              <a:cs typeface="Arial"/>
              <a:sym typeface="Arial"/>
            </a:endParaRPr>
          </a:p>
          <a:p>
            <a:pPr marL="0" lvl="0" indent="0" algn="ctr" rtl="0">
              <a:lnSpc>
                <a:spcPct val="115000"/>
              </a:lnSpc>
              <a:spcBef>
                <a:spcPts val="0"/>
              </a:spcBef>
              <a:spcAft>
                <a:spcPts val="0"/>
              </a:spcAft>
              <a:buClr>
                <a:schemeClr val="dk1"/>
              </a:buClr>
              <a:buSzPts val="1100"/>
              <a:buFont typeface="Arial"/>
              <a:buNone/>
            </a:pPr>
            <a:r>
              <a:rPr lang="en-GB" sz="2000">
                <a:latin typeface="Arial"/>
                <a:ea typeface="Arial"/>
                <a:cs typeface="Arial"/>
                <a:sym typeface="Arial"/>
              </a:rPr>
              <a:t>few and learn them well. Therefore a consist approach to how we teach maths is adopted throughout the school.</a:t>
            </a:r>
            <a:endParaRPr sz="2000">
              <a:latin typeface="Arial"/>
              <a:ea typeface="Arial"/>
              <a:cs typeface="Arial"/>
              <a:sym typeface="Arial"/>
            </a:endParaRPr>
          </a:p>
          <a:p>
            <a:pPr marL="342900" marR="0" lvl="0" indent="-190500" algn="l" rtl="0">
              <a:spcBef>
                <a:spcPts val="0"/>
              </a:spcBef>
              <a:spcAft>
                <a:spcPts val="0"/>
              </a:spcAft>
              <a:buClr>
                <a:schemeClr val="dk1"/>
              </a:buClr>
              <a:buSzPts val="2400"/>
              <a:buFont typeface="Arial"/>
              <a:buNone/>
            </a:pPr>
            <a:endParaRPr/>
          </a:p>
        </p:txBody>
      </p:sp>
      <p:pic>
        <p:nvPicPr>
          <p:cNvPr id="274" name="Google Shape;274;p36"/>
          <p:cNvPicPr preferRelativeResize="0"/>
          <p:nvPr/>
        </p:nvPicPr>
        <p:blipFill>
          <a:blip r:embed="rId4">
            <a:alphaModFix/>
          </a:blip>
          <a:stretch>
            <a:fillRect/>
          </a:stretch>
        </p:blipFill>
        <p:spPr>
          <a:xfrm>
            <a:off x="297000" y="2406350"/>
            <a:ext cx="3212600" cy="16868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7"/>
          <p:cNvSpPr txBox="1">
            <a:spLocks noGrp="1"/>
          </p:cNvSpPr>
          <p:nvPr>
            <p:ph type="title"/>
          </p:nvPr>
        </p:nvSpPr>
        <p:spPr>
          <a:xfrm>
            <a:off x="0" y="0"/>
            <a:ext cx="9144000" cy="1340700"/>
          </a:xfrm>
          <a:prstGeom prst="rect">
            <a:avLst/>
          </a:prstGeom>
          <a:solidFill>
            <a:srgbClr val="0F243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GB">
                <a:solidFill>
                  <a:schemeClr val="lt1"/>
                </a:solidFill>
                <a:latin typeface="Arial"/>
                <a:ea typeface="Arial"/>
                <a:cs typeface="Arial"/>
                <a:sym typeface="Arial"/>
              </a:rPr>
              <a:t>How we use formal methods?</a:t>
            </a:r>
            <a:endParaRPr sz="4400" b="0" i="0" u="none" strike="noStrike" cap="none">
              <a:solidFill>
                <a:schemeClr val="lt1"/>
              </a:solidFill>
              <a:latin typeface="Arial"/>
              <a:ea typeface="Arial"/>
              <a:cs typeface="Arial"/>
              <a:sym typeface="Arial"/>
            </a:endParaRPr>
          </a:p>
        </p:txBody>
      </p:sp>
      <p:pic>
        <p:nvPicPr>
          <p:cNvPr id="280" name="Google Shape;280;p37"/>
          <p:cNvPicPr preferRelativeResize="0">
            <a:picLocks noGrp="1"/>
          </p:cNvPicPr>
          <p:nvPr>
            <p:ph type="body" idx="4"/>
          </p:nvPr>
        </p:nvPicPr>
        <p:blipFill rotWithShape="1">
          <a:blip r:embed="rId3">
            <a:alphaModFix/>
          </a:blip>
          <a:srcRect/>
          <a:stretch/>
        </p:blipFill>
        <p:spPr>
          <a:xfrm>
            <a:off x="107504" y="5805264"/>
            <a:ext cx="8928900" cy="890100"/>
          </a:xfrm>
          <a:prstGeom prst="rect">
            <a:avLst/>
          </a:prstGeom>
          <a:noFill/>
          <a:ln>
            <a:noFill/>
          </a:ln>
        </p:spPr>
      </p:pic>
      <p:pic>
        <p:nvPicPr>
          <p:cNvPr id="281" name="Google Shape;281;p37"/>
          <p:cNvPicPr preferRelativeResize="0"/>
          <p:nvPr/>
        </p:nvPicPr>
        <p:blipFill>
          <a:blip r:embed="rId4">
            <a:alphaModFix/>
          </a:blip>
          <a:stretch>
            <a:fillRect/>
          </a:stretch>
        </p:blipFill>
        <p:spPr>
          <a:xfrm>
            <a:off x="430625" y="1557150"/>
            <a:ext cx="1763526" cy="2074100"/>
          </a:xfrm>
          <a:prstGeom prst="rect">
            <a:avLst/>
          </a:prstGeom>
          <a:noFill/>
          <a:ln>
            <a:noFill/>
          </a:ln>
        </p:spPr>
      </p:pic>
      <p:sp>
        <p:nvSpPr>
          <p:cNvPr id="282" name="Google Shape;282;p37"/>
          <p:cNvSpPr txBox="1"/>
          <p:nvPr/>
        </p:nvSpPr>
        <p:spPr>
          <a:xfrm>
            <a:off x="2588281" y="1675734"/>
            <a:ext cx="57186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a:t>When adding, always start from the ones column.</a:t>
            </a:r>
            <a:endParaRPr sz="2000"/>
          </a:p>
        </p:txBody>
      </p:sp>
      <p:pic>
        <p:nvPicPr>
          <p:cNvPr id="283" name="Google Shape;283;p37"/>
          <p:cNvPicPr preferRelativeResize="0"/>
          <p:nvPr/>
        </p:nvPicPr>
        <p:blipFill>
          <a:blip r:embed="rId5">
            <a:alphaModFix/>
          </a:blip>
          <a:stretch>
            <a:fillRect/>
          </a:stretch>
        </p:blipFill>
        <p:spPr>
          <a:xfrm>
            <a:off x="5945475" y="3272975"/>
            <a:ext cx="1825050" cy="2305600"/>
          </a:xfrm>
          <a:prstGeom prst="rect">
            <a:avLst/>
          </a:prstGeom>
          <a:noFill/>
          <a:ln>
            <a:noFill/>
          </a:ln>
        </p:spPr>
      </p:pic>
      <p:sp>
        <p:nvSpPr>
          <p:cNvPr id="284" name="Google Shape;284;p37"/>
          <p:cNvSpPr txBox="1"/>
          <p:nvPr/>
        </p:nvSpPr>
        <p:spPr>
          <a:xfrm>
            <a:off x="6510057" y="4534898"/>
            <a:ext cx="2619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100">
                <a:latin typeface="Acme"/>
                <a:ea typeface="Acme"/>
                <a:cs typeface="Acme"/>
                <a:sym typeface="Acme"/>
              </a:rPr>
              <a:t>1</a:t>
            </a:r>
            <a:endParaRPr sz="1100">
              <a:latin typeface="Acme"/>
              <a:ea typeface="Acme"/>
              <a:cs typeface="Acme"/>
              <a:sym typeface="Acme"/>
            </a:endParaRPr>
          </a:p>
        </p:txBody>
      </p:sp>
      <p:sp>
        <p:nvSpPr>
          <p:cNvPr id="285" name="Google Shape;285;p37"/>
          <p:cNvSpPr txBox="1"/>
          <p:nvPr/>
        </p:nvSpPr>
        <p:spPr>
          <a:xfrm>
            <a:off x="7342400" y="4967860"/>
            <a:ext cx="3279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200">
                <a:latin typeface="Acme"/>
                <a:ea typeface="Acme"/>
                <a:cs typeface="Acme"/>
                <a:sym typeface="Acme"/>
              </a:rPr>
              <a:t>5</a:t>
            </a:r>
            <a:endParaRPr sz="1200">
              <a:latin typeface="Acme"/>
              <a:ea typeface="Acme"/>
              <a:cs typeface="Acme"/>
              <a:sym typeface="Acme"/>
            </a:endParaRPr>
          </a:p>
        </p:txBody>
      </p:sp>
      <p:sp>
        <p:nvSpPr>
          <p:cNvPr id="286" name="Google Shape;286;p37"/>
          <p:cNvSpPr txBox="1"/>
          <p:nvPr/>
        </p:nvSpPr>
        <p:spPr>
          <a:xfrm>
            <a:off x="6956585" y="4967860"/>
            <a:ext cx="3279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200">
                <a:latin typeface="Acme"/>
                <a:ea typeface="Acme"/>
                <a:cs typeface="Acme"/>
                <a:sym typeface="Acme"/>
              </a:rPr>
              <a:t>9</a:t>
            </a:r>
            <a:endParaRPr sz="1200">
              <a:latin typeface="Acme"/>
              <a:ea typeface="Acme"/>
              <a:cs typeface="Acme"/>
              <a:sym typeface="Acme"/>
            </a:endParaRPr>
          </a:p>
        </p:txBody>
      </p:sp>
      <p:sp>
        <p:nvSpPr>
          <p:cNvPr id="287" name="Google Shape;287;p37"/>
          <p:cNvSpPr txBox="1"/>
          <p:nvPr/>
        </p:nvSpPr>
        <p:spPr>
          <a:xfrm>
            <a:off x="6680177" y="4967860"/>
            <a:ext cx="3279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200">
                <a:latin typeface="Acme"/>
                <a:ea typeface="Acme"/>
                <a:cs typeface="Acme"/>
                <a:sym typeface="Acme"/>
              </a:rPr>
              <a:t>1</a:t>
            </a:r>
            <a:endParaRPr sz="1200">
              <a:latin typeface="Acme"/>
              <a:ea typeface="Acme"/>
              <a:cs typeface="Acme"/>
              <a:sym typeface="Acme"/>
            </a:endParaRPr>
          </a:p>
        </p:txBody>
      </p:sp>
      <p:sp>
        <p:nvSpPr>
          <p:cNvPr id="288" name="Google Shape;288;p37"/>
          <p:cNvSpPr txBox="1"/>
          <p:nvPr/>
        </p:nvSpPr>
        <p:spPr>
          <a:xfrm>
            <a:off x="6345818" y="4967860"/>
            <a:ext cx="3279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200">
                <a:latin typeface="Acme"/>
                <a:ea typeface="Acme"/>
                <a:cs typeface="Acme"/>
                <a:sym typeface="Acme"/>
              </a:rPr>
              <a:t>2</a:t>
            </a:r>
            <a:endParaRPr sz="1200">
              <a:latin typeface="Acme"/>
              <a:ea typeface="Acme"/>
              <a:cs typeface="Acme"/>
              <a:sym typeface="Acme"/>
            </a:endParaRPr>
          </a:p>
        </p:txBody>
      </p:sp>
      <p:sp>
        <p:nvSpPr>
          <p:cNvPr id="289" name="Google Shape;289;p37"/>
          <p:cNvSpPr txBox="1"/>
          <p:nvPr/>
        </p:nvSpPr>
        <p:spPr>
          <a:xfrm>
            <a:off x="6017941" y="4967860"/>
            <a:ext cx="3279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200">
                <a:latin typeface="Acme"/>
                <a:ea typeface="Acme"/>
                <a:cs typeface="Acme"/>
                <a:sym typeface="Acme"/>
              </a:rPr>
              <a:t>1</a:t>
            </a:r>
            <a:endParaRPr sz="1200">
              <a:latin typeface="Acme"/>
              <a:ea typeface="Acme"/>
              <a:cs typeface="Acme"/>
              <a:sym typeface="Acme"/>
            </a:endParaRPr>
          </a:p>
        </p:txBody>
      </p:sp>
      <p:sp>
        <p:nvSpPr>
          <p:cNvPr id="290" name="Google Shape;290;p37"/>
          <p:cNvSpPr txBox="1"/>
          <p:nvPr/>
        </p:nvSpPr>
        <p:spPr>
          <a:xfrm>
            <a:off x="386225" y="3702313"/>
            <a:ext cx="52974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a:solidFill>
                  <a:schemeClr val="dk1"/>
                </a:solidFill>
              </a:rPr>
              <a:t>When the answer is more than 10 in a column, an exchange needs to happen. In this example 10 hundreds have been exchanged for 1 thousand and 10 thousands have been exchanged for 1 ten-thousand.</a:t>
            </a:r>
            <a:endParaRPr sz="2000">
              <a:solidFill>
                <a:schemeClr val="dk1"/>
              </a:solidFill>
            </a:endParaRPr>
          </a:p>
          <a:p>
            <a:pPr marL="0" lvl="0" indent="0" algn="l" rtl="0">
              <a:spcBef>
                <a:spcPts val="0"/>
              </a:spcBef>
              <a:spcAft>
                <a:spcPts val="0"/>
              </a:spcAft>
              <a:buNone/>
            </a:pPr>
            <a:r>
              <a:rPr lang="en-GB" sz="2000">
                <a:solidFill>
                  <a:schemeClr val="dk1"/>
                </a:solidFill>
              </a:rPr>
              <a:t>Don’t forget to add the exchange.</a:t>
            </a:r>
            <a:endParaRPr sz="2000">
              <a:solidFill>
                <a:schemeClr val="dk1"/>
              </a:solidFill>
            </a:endParaRPr>
          </a:p>
        </p:txBody>
      </p:sp>
      <p:pic>
        <p:nvPicPr>
          <p:cNvPr id="291" name="Google Shape;291;p37"/>
          <p:cNvPicPr preferRelativeResize="0"/>
          <p:nvPr/>
        </p:nvPicPr>
        <p:blipFill>
          <a:blip r:embed="rId6">
            <a:alphaModFix/>
          </a:blip>
          <a:stretch>
            <a:fillRect/>
          </a:stretch>
        </p:blipFill>
        <p:spPr>
          <a:xfrm>
            <a:off x="5642676" y="4396859"/>
            <a:ext cx="302795" cy="49204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8"/>
          <p:cNvSpPr txBox="1">
            <a:spLocks noGrp="1"/>
          </p:cNvSpPr>
          <p:nvPr>
            <p:ph type="title"/>
          </p:nvPr>
        </p:nvSpPr>
        <p:spPr>
          <a:xfrm>
            <a:off x="0" y="0"/>
            <a:ext cx="9144000" cy="1340700"/>
          </a:xfrm>
          <a:prstGeom prst="rect">
            <a:avLst/>
          </a:prstGeom>
          <a:solidFill>
            <a:srgbClr val="0F243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GB">
                <a:solidFill>
                  <a:schemeClr val="lt1"/>
                </a:solidFill>
                <a:latin typeface="Arial"/>
                <a:ea typeface="Arial"/>
                <a:cs typeface="Arial"/>
                <a:sym typeface="Arial"/>
              </a:rPr>
              <a:t>How we use formal methods?</a:t>
            </a:r>
            <a:endParaRPr sz="4400" b="0" i="0" u="none" strike="noStrike" cap="none">
              <a:solidFill>
                <a:schemeClr val="lt1"/>
              </a:solidFill>
              <a:latin typeface="Arial"/>
              <a:ea typeface="Arial"/>
              <a:cs typeface="Arial"/>
              <a:sym typeface="Arial"/>
            </a:endParaRPr>
          </a:p>
        </p:txBody>
      </p:sp>
      <p:pic>
        <p:nvPicPr>
          <p:cNvPr id="297" name="Google Shape;297;p38"/>
          <p:cNvPicPr preferRelativeResize="0">
            <a:picLocks noGrp="1"/>
          </p:cNvPicPr>
          <p:nvPr>
            <p:ph type="body" idx="4"/>
          </p:nvPr>
        </p:nvPicPr>
        <p:blipFill rotWithShape="1">
          <a:blip r:embed="rId3">
            <a:alphaModFix/>
          </a:blip>
          <a:srcRect/>
          <a:stretch/>
        </p:blipFill>
        <p:spPr>
          <a:xfrm>
            <a:off x="107504" y="5805264"/>
            <a:ext cx="8928900" cy="890100"/>
          </a:xfrm>
          <a:prstGeom prst="rect">
            <a:avLst/>
          </a:prstGeom>
          <a:noFill/>
          <a:ln>
            <a:noFill/>
          </a:ln>
        </p:spPr>
      </p:pic>
      <p:sp>
        <p:nvSpPr>
          <p:cNvPr id="298" name="Google Shape;298;p38"/>
          <p:cNvSpPr txBox="1"/>
          <p:nvPr/>
        </p:nvSpPr>
        <p:spPr>
          <a:xfrm>
            <a:off x="6345818" y="4967860"/>
            <a:ext cx="3279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200">
              <a:latin typeface="Acme"/>
              <a:ea typeface="Acme"/>
              <a:cs typeface="Acme"/>
              <a:sym typeface="Acme"/>
            </a:endParaRPr>
          </a:p>
        </p:txBody>
      </p:sp>
      <p:pic>
        <p:nvPicPr>
          <p:cNvPr id="299" name="Google Shape;299;p38"/>
          <p:cNvPicPr preferRelativeResize="0"/>
          <p:nvPr/>
        </p:nvPicPr>
        <p:blipFill>
          <a:blip r:embed="rId4">
            <a:alphaModFix/>
          </a:blip>
          <a:stretch>
            <a:fillRect/>
          </a:stretch>
        </p:blipFill>
        <p:spPr>
          <a:xfrm>
            <a:off x="388975" y="1487750"/>
            <a:ext cx="2017675" cy="2350475"/>
          </a:xfrm>
          <a:prstGeom prst="rect">
            <a:avLst/>
          </a:prstGeom>
          <a:noFill/>
          <a:ln>
            <a:noFill/>
          </a:ln>
        </p:spPr>
      </p:pic>
      <p:sp>
        <p:nvSpPr>
          <p:cNvPr id="300" name="Google Shape;300;p38"/>
          <p:cNvSpPr txBox="1"/>
          <p:nvPr/>
        </p:nvSpPr>
        <p:spPr>
          <a:xfrm>
            <a:off x="2530499" y="1824275"/>
            <a:ext cx="59550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a:t>When subtracting, always start from the ones column.</a:t>
            </a:r>
            <a:endParaRPr sz="2000"/>
          </a:p>
        </p:txBody>
      </p:sp>
      <p:sp>
        <p:nvSpPr>
          <p:cNvPr id="301" name="Google Shape;301;p38"/>
          <p:cNvSpPr txBox="1"/>
          <p:nvPr/>
        </p:nvSpPr>
        <p:spPr>
          <a:xfrm>
            <a:off x="1958006" y="3171108"/>
            <a:ext cx="448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Acme"/>
                <a:ea typeface="Acme"/>
                <a:cs typeface="Acme"/>
                <a:sym typeface="Acme"/>
              </a:rPr>
              <a:t>2</a:t>
            </a:r>
            <a:endParaRPr>
              <a:latin typeface="Acme"/>
              <a:ea typeface="Acme"/>
              <a:cs typeface="Acme"/>
              <a:sym typeface="Acme"/>
            </a:endParaRPr>
          </a:p>
        </p:txBody>
      </p:sp>
      <p:sp>
        <p:nvSpPr>
          <p:cNvPr id="302" name="Google Shape;302;p38"/>
          <p:cNvSpPr txBox="1"/>
          <p:nvPr/>
        </p:nvSpPr>
        <p:spPr>
          <a:xfrm>
            <a:off x="1547784" y="3171108"/>
            <a:ext cx="448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Acme"/>
                <a:ea typeface="Acme"/>
                <a:cs typeface="Acme"/>
                <a:sym typeface="Acme"/>
              </a:rPr>
              <a:t>3</a:t>
            </a:r>
            <a:endParaRPr>
              <a:latin typeface="Acme"/>
              <a:ea typeface="Acme"/>
              <a:cs typeface="Acme"/>
              <a:sym typeface="Acme"/>
            </a:endParaRPr>
          </a:p>
        </p:txBody>
      </p:sp>
      <p:sp>
        <p:nvSpPr>
          <p:cNvPr id="303" name="Google Shape;303;p38"/>
          <p:cNvSpPr txBox="1"/>
          <p:nvPr/>
        </p:nvSpPr>
        <p:spPr>
          <a:xfrm>
            <a:off x="1033982" y="3171071"/>
            <a:ext cx="448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Acme"/>
                <a:ea typeface="Acme"/>
                <a:cs typeface="Acme"/>
                <a:sym typeface="Acme"/>
              </a:rPr>
              <a:t> 1</a:t>
            </a:r>
            <a:endParaRPr>
              <a:latin typeface="Acme"/>
              <a:ea typeface="Acme"/>
              <a:cs typeface="Acme"/>
              <a:sym typeface="Acme"/>
            </a:endParaRPr>
          </a:p>
        </p:txBody>
      </p:sp>
      <p:sp>
        <p:nvSpPr>
          <p:cNvPr id="304" name="Google Shape;304;p38"/>
          <p:cNvSpPr txBox="1"/>
          <p:nvPr/>
        </p:nvSpPr>
        <p:spPr>
          <a:xfrm>
            <a:off x="659211" y="3171090"/>
            <a:ext cx="448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Acme"/>
                <a:ea typeface="Acme"/>
                <a:cs typeface="Acme"/>
                <a:sym typeface="Acme"/>
              </a:rPr>
              <a:t>3</a:t>
            </a:r>
            <a:endParaRPr>
              <a:latin typeface="Acme"/>
              <a:ea typeface="Acme"/>
              <a:cs typeface="Acme"/>
              <a:sym typeface="Acme"/>
            </a:endParaRPr>
          </a:p>
        </p:txBody>
      </p:sp>
      <p:pic>
        <p:nvPicPr>
          <p:cNvPr id="305" name="Google Shape;305;p38"/>
          <p:cNvPicPr preferRelativeResize="0"/>
          <p:nvPr/>
        </p:nvPicPr>
        <p:blipFill>
          <a:blip r:embed="rId4">
            <a:alphaModFix/>
          </a:blip>
          <a:stretch>
            <a:fillRect/>
          </a:stretch>
        </p:blipFill>
        <p:spPr>
          <a:xfrm>
            <a:off x="6415849" y="3254975"/>
            <a:ext cx="2017675" cy="2312725"/>
          </a:xfrm>
          <a:prstGeom prst="rect">
            <a:avLst/>
          </a:prstGeom>
          <a:noFill/>
          <a:ln>
            <a:noFill/>
          </a:ln>
        </p:spPr>
      </p:pic>
      <p:sp>
        <p:nvSpPr>
          <p:cNvPr id="306" name="Google Shape;306;p38"/>
          <p:cNvSpPr txBox="1"/>
          <p:nvPr/>
        </p:nvSpPr>
        <p:spPr>
          <a:xfrm>
            <a:off x="7898731" y="4839853"/>
            <a:ext cx="4305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700">
                <a:latin typeface="Acme"/>
                <a:ea typeface="Acme"/>
                <a:cs typeface="Acme"/>
                <a:sym typeface="Acme"/>
              </a:rPr>
              <a:t> </a:t>
            </a:r>
            <a:r>
              <a:rPr lang="en-GB">
                <a:latin typeface="Acme"/>
                <a:ea typeface="Acme"/>
                <a:cs typeface="Acme"/>
                <a:sym typeface="Acme"/>
              </a:rPr>
              <a:t>2</a:t>
            </a:r>
            <a:endParaRPr>
              <a:latin typeface="Acme"/>
              <a:ea typeface="Acme"/>
              <a:cs typeface="Acme"/>
              <a:sym typeface="Acme"/>
            </a:endParaRPr>
          </a:p>
        </p:txBody>
      </p:sp>
      <p:sp>
        <p:nvSpPr>
          <p:cNvPr id="307" name="Google Shape;307;p38"/>
          <p:cNvSpPr txBox="1"/>
          <p:nvPr/>
        </p:nvSpPr>
        <p:spPr>
          <a:xfrm>
            <a:off x="7554070" y="4839853"/>
            <a:ext cx="4305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700">
                <a:latin typeface="Acme"/>
                <a:ea typeface="Acme"/>
                <a:cs typeface="Acme"/>
                <a:sym typeface="Acme"/>
              </a:rPr>
              <a:t> </a:t>
            </a:r>
            <a:r>
              <a:rPr lang="en-GB">
                <a:latin typeface="Acme"/>
                <a:ea typeface="Acme"/>
                <a:cs typeface="Acme"/>
                <a:sym typeface="Acme"/>
              </a:rPr>
              <a:t>3</a:t>
            </a:r>
            <a:endParaRPr>
              <a:latin typeface="Acme"/>
              <a:ea typeface="Acme"/>
              <a:cs typeface="Acme"/>
              <a:sym typeface="Acme"/>
            </a:endParaRPr>
          </a:p>
        </p:txBody>
      </p:sp>
      <p:sp>
        <p:nvSpPr>
          <p:cNvPr id="308" name="Google Shape;308;p38"/>
          <p:cNvSpPr txBox="1"/>
          <p:nvPr/>
        </p:nvSpPr>
        <p:spPr>
          <a:xfrm>
            <a:off x="7075349" y="4876352"/>
            <a:ext cx="430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Acme"/>
                <a:ea typeface="Acme"/>
                <a:cs typeface="Acme"/>
                <a:sym typeface="Acme"/>
              </a:rPr>
              <a:t> 6</a:t>
            </a:r>
            <a:endParaRPr>
              <a:latin typeface="Acme"/>
              <a:ea typeface="Acme"/>
              <a:cs typeface="Acme"/>
              <a:sym typeface="Acme"/>
            </a:endParaRPr>
          </a:p>
        </p:txBody>
      </p:sp>
      <p:sp>
        <p:nvSpPr>
          <p:cNvPr id="309" name="Google Shape;309;p38"/>
          <p:cNvSpPr txBox="1"/>
          <p:nvPr/>
        </p:nvSpPr>
        <p:spPr>
          <a:xfrm>
            <a:off x="6690940" y="4912851"/>
            <a:ext cx="430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Acme"/>
                <a:ea typeface="Acme"/>
                <a:cs typeface="Acme"/>
                <a:sym typeface="Acme"/>
              </a:rPr>
              <a:t> 2</a:t>
            </a:r>
            <a:endParaRPr>
              <a:latin typeface="Acme"/>
              <a:ea typeface="Acme"/>
              <a:cs typeface="Acme"/>
              <a:sym typeface="Acme"/>
            </a:endParaRPr>
          </a:p>
        </p:txBody>
      </p:sp>
      <p:sp>
        <p:nvSpPr>
          <p:cNvPr id="310" name="Google Shape;310;p38"/>
          <p:cNvSpPr txBox="1"/>
          <p:nvPr/>
        </p:nvSpPr>
        <p:spPr>
          <a:xfrm>
            <a:off x="6627237" y="3814552"/>
            <a:ext cx="292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a:latin typeface="Acme"/>
                <a:ea typeface="Acme"/>
                <a:cs typeface="Acme"/>
                <a:sym typeface="Acme"/>
              </a:rPr>
              <a:t>3</a:t>
            </a:r>
            <a:endParaRPr sz="1200">
              <a:latin typeface="Acme"/>
              <a:ea typeface="Acme"/>
              <a:cs typeface="Acme"/>
              <a:sym typeface="Acme"/>
            </a:endParaRPr>
          </a:p>
        </p:txBody>
      </p:sp>
      <p:sp>
        <p:nvSpPr>
          <p:cNvPr id="311" name="Google Shape;311;p38"/>
          <p:cNvSpPr txBox="1"/>
          <p:nvPr/>
        </p:nvSpPr>
        <p:spPr>
          <a:xfrm>
            <a:off x="6991787" y="3814554"/>
            <a:ext cx="253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a:latin typeface="Acme"/>
                <a:ea typeface="Acme"/>
                <a:cs typeface="Acme"/>
                <a:sym typeface="Acme"/>
              </a:rPr>
              <a:t>1</a:t>
            </a:r>
            <a:endParaRPr sz="1200">
              <a:latin typeface="Acme"/>
              <a:ea typeface="Acme"/>
              <a:cs typeface="Acme"/>
              <a:sym typeface="Acme"/>
            </a:endParaRPr>
          </a:p>
        </p:txBody>
      </p:sp>
      <p:cxnSp>
        <p:nvCxnSpPr>
          <p:cNvPr id="312" name="Google Shape;312;p38"/>
          <p:cNvCxnSpPr/>
          <p:nvPr/>
        </p:nvCxnSpPr>
        <p:spPr>
          <a:xfrm rot="10800000" flipH="1">
            <a:off x="7224997" y="3971041"/>
            <a:ext cx="131400" cy="270600"/>
          </a:xfrm>
          <a:prstGeom prst="straightConnector1">
            <a:avLst/>
          </a:prstGeom>
          <a:noFill/>
          <a:ln w="9525" cap="flat" cmpd="sng">
            <a:solidFill>
              <a:srgbClr val="FF0000"/>
            </a:solidFill>
            <a:prstDash val="solid"/>
            <a:round/>
            <a:headEnd type="none" w="med" len="med"/>
            <a:tailEnd type="none" w="med" len="med"/>
          </a:ln>
        </p:spPr>
      </p:cxnSp>
      <p:cxnSp>
        <p:nvCxnSpPr>
          <p:cNvPr id="313" name="Google Shape;313;p38"/>
          <p:cNvCxnSpPr/>
          <p:nvPr/>
        </p:nvCxnSpPr>
        <p:spPr>
          <a:xfrm rot="10800000" flipH="1">
            <a:off x="6840602" y="3971041"/>
            <a:ext cx="131400" cy="270600"/>
          </a:xfrm>
          <a:prstGeom prst="straightConnector1">
            <a:avLst/>
          </a:prstGeom>
          <a:noFill/>
          <a:ln w="9525" cap="flat" cmpd="sng">
            <a:solidFill>
              <a:srgbClr val="FF0000"/>
            </a:solidFill>
            <a:prstDash val="solid"/>
            <a:round/>
            <a:headEnd type="none" w="med" len="med"/>
            <a:tailEnd type="none" w="med" len="med"/>
          </a:ln>
        </p:spPr>
      </p:cxnSp>
      <p:sp>
        <p:nvSpPr>
          <p:cNvPr id="314" name="Google Shape;314;p38"/>
          <p:cNvSpPr txBox="1"/>
          <p:nvPr/>
        </p:nvSpPr>
        <p:spPr>
          <a:xfrm>
            <a:off x="610304" y="4041899"/>
            <a:ext cx="5196600" cy="141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a:solidFill>
                  <a:schemeClr val="dk1"/>
                </a:solidFill>
              </a:rPr>
              <a:t>When the first number in the column is smaller than the second, an exchange needs to happen. In this example 1 thousand is exchanged for 10 hundreds. </a:t>
            </a:r>
            <a:endParaRPr sz="200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1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39"/>
          <p:cNvSpPr txBox="1">
            <a:spLocks noGrp="1"/>
          </p:cNvSpPr>
          <p:nvPr>
            <p:ph type="title"/>
          </p:nvPr>
        </p:nvSpPr>
        <p:spPr>
          <a:xfrm>
            <a:off x="0" y="0"/>
            <a:ext cx="9144000" cy="1340700"/>
          </a:xfrm>
          <a:prstGeom prst="rect">
            <a:avLst/>
          </a:prstGeom>
          <a:solidFill>
            <a:srgbClr val="0F243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GB">
                <a:solidFill>
                  <a:schemeClr val="lt1"/>
                </a:solidFill>
                <a:latin typeface="Arial"/>
                <a:ea typeface="Arial"/>
                <a:cs typeface="Arial"/>
                <a:sym typeface="Arial"/>
              </a:rPr>
              <a:t>How we use formal methods?</a:t>
            </a:r>
            <a:endParaRPr sz="4400" b="0" i="0" u="none" strike="noStrike" cap="none">
              <a:solidFill>
                <a:schemeClr val="lt1"/>
              </a:solidFill>
              <a:latin typeface="Arial"/>
              <a:ea typeface="Arial"/>
              <a:cs typeface="Arial"/>
              <a:sym typeface="Arial"/>
            </a:endParaRPr>
          </a:p>
        </p:txBody>
      </p:sp>
      <p:pic>
        <p:nvPicPr>
          <p:cNvPr id="320" name="Google Shape;320;p39"/>
          <p:cNvPicPr preferRelativeResize="0">
            <a:picLocks noGrp="1"/>
          </p:cNvPicPr>
          <p:nvPr>
            <p:ph type="body" idx="4"/>
          </p:nvPr>
        </p:nvPicPr>
        <p:blipFill rotWithShape="1">
          <a:blip r:embed="rId3">
            <a:alphaModFix/>
          </a:blip>
          <a:srcRect/>
          <a:stretch/>
        </p:blipFill>
        <p:spPr>
          <a:xfrm>
            <a:off x="107504" y="5805264"/>
            <a:ext cx="8928900" cy="890100"/>
          </a:xfrm>
          <a:prstGeom prst="rect">
            <a:avLst/>
          </a:prstGeom>
          <a:noFill/>
          <a:ln>
            <a:noFill/>
          </a:ln>
        </p:spPr>
      </p:pic>
      <p:sp>
        <p:nvSpPr>
          <p:cNvPr id="321" name="Google Shape;321;p39"/>
          <p:cNvSpPr txBox="1"/>
          <p:nvPr/>
        </p:nvSpPr>
        <p:spPr>
          <a:xfrm>
            <a:off x="6345818" y="4967860"/>
            <a:ext cx="3279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200">
              <a:latin typeface="Acme"/>
              <a:ea typeface="Acme"/>
              <a:cs typeface="Acme"/>
              <a:sym typeface="Acme"/>
            </a:endParaRPr>
          </a:p>
        </p:txBody>
      </p:sp>
      <p:sp>
        <p:nvSpPr>
          <p:cNvPr id="322" name="Google Shape;322;p39"/>
          <p:cNvSpPr txBox="1"/>
          <p:nvPr/>
        </p:nvSpPr>
        <p:spPr>
          <a:xfrm>
            <a:off x="2389475" y="1438475"/>
            <a:ext cx="64251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a:t>When multiplying, always start from the ones column. Multiply each digit in the 4-digit number by 4. When the answer is 10 or more, an exchange needs to happen. In this example 20 ones have been exchanged for 2 tens, 20 hundreds have been exchanged for 2 thousands and 10 thousands have been exchanged for 1 ten-thousand.</a:t>
            </a:r>
            <a:endParaRPr sz="1800"/>
          </a:p>
          <a:p>
            <a:pPr marL="0" lvl="0" indent="0" algn="l" rtl="0">
              <a:spcBef>
                <a:spcPts val="0"/>
              </a:spcBef>
              <a:spcAft>
                <a:spcPts val="0"/>
              </a:spcAft>
              <a:buNone/>
            </a:pPr>
            <a:endParaRPr sz="1200"/>
          </a:p>
        </p:txBody>
      </p:sp>
      <p:pic>
        <p:nvPicPr>
          <p:cNvPr id="323" name="Google Shape;323;p39"/>
          <p:cNvPicPr preferRelativeResize="0"/>
          <p:nvPr/>
        </p:nvPicPr>
        <p:blipFill>
          <a:blip r:embed="rId4">
            <a:alphaModFix/>
          </a:blip>
          <a:stretch>
            <a:fillRect/>
          </a:stretch>
        </p:blipFill>
        <p:spPr>
          <a:xfrm>
            <a:off x="571788" y="1505175"/>
            <a:ext cx="1667604" cy="2172225"/>
          </a:xfrm>
          <a:prstGeom prst="rect">
            <a:avLst/>
          </a:prstGeom>
          <a:noFill/>
          <a:ln>
            <a:noFill/>
          </a:ln>
        </p:spPr>
      </p:pic>
      <p:pic>
        <p:nvPicPr>
          <p:cNvPr id="324" name="Google Shape;324;p39"/>
          <p:cNvPicPr preferRelativeResize="0"/>
          <p:nvPr/>
        </p:nvPicPr>
        <p:blipFill>
          <a:blip r:embed="rId5">
            <a:alphaModFix/>
          </a:blip>
          <a:stretch>
            <a:fillRect/>
          </a:stretch>
        </p:blipFill>
        <p:spPr>
          <a:xfrm>
            <a:off x="285929" y="2673027"/>
            <a:ext cx="272131" cy="264268"/>
          </a:xfrm>
          <a:prstGeom prst="rect">
            <a:avLst/>
          </a:prstGeom>
          <a:noFill/>
          <a:ln>
            <a:noFill/>
          </a:ln>
        </p:spPr>
      </p:pic>
      <p:sp>
        <p:nvSpPr>
          <p:cNvPr id="325" name="Google Shape;325;p39"/>
          <p:cNvSpPr txBox="1"/>
          <p:nvPr/>
        </p:nvSpPr>
        <p:spPr>
          <a:xfrm>
            <a:off x="1838367" y="3069366"/>
            <a:ext cx="3099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200">
                <a:latin typeface="Acme"/>
                <a:ea typeface="Acme"/>
                <a:cs typeface="Acme"/>
                <a:sym typeface="Acme"/>
              </a:rPr>
              <a:t>0</a:t>
            </a:r>
            <a:endParaRPr sz="1200">
              <a:latin typeface="Acme"/>
              <a:ea typeface="Acme"/>
              <a:cs typeface="Acme"/>
              <a:sym typeface="Acme"/>
            </a:endParaRPr>
          </a:p>
        </p:txBody>
      </p:sp>
      <p:sp>
        <p:nvSpPr>
          <p:cNvPr id="326" name="Google Shape;326;p39"/>
          <p:cNvSpPr txBox="1"/>
          <p:nvPr/>
        </p:nvSpPr>
        <p:spPr>
          <a:xfrm>
            <a:off x="1528402" y="3069366"/>
            <a:ext cx="3099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200">
                <a:latin typeface="Acme"/>
                <a:ea typeface="Acme"/>
                <a:cs typeface="Acme"/>
                <a:sym typeface="Acme"/>
              </a:rPr>
              <a:t>2</a:t>
            </a:r>
            <a:endParaRPr sz="1200">
              <a:latin typeface="Acme"/>
              <a:ea typeface="Acme"/>
              <a:cs typeface="Acme"/>
              <a:sym typeface="Acme"/>
            </a:endParaRPr>
          </a:p>
        </p:txBody>
      </p:sp>
      <p:sp>
        <p:nvSpPr>
          <p:cNvPr id="327" name="Google Shape;327;p39"/>
          <p:cNvSpPr txBox="1"/>
          <p:nvPr/>
        </p:nvSpPr>
        <p:spPr>
          <a:xfrm>
            <a:off x="1218437" y="3069366"/>
            <a:ext cx="3099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200">
                <a:latin typeface="Acme"/>
                <a:ea typeface="Acme"/>
                <a:cs typeface="Acme"/>
                <a:sym typeface="Acme"/>
              </a:rPr>
              <a:t>5</a:t>
            </a:r>
            <a:endParaRPr sz="1200">
              <a:latin typeface="Acme"/>
              <a:ea typeface="Acme"/>
              <a:cs typeface="Acme"/>
              <a:sym typeface="Acme"/>
            </a:endParaRPr>
          </a:p>
        </p:txBody>
      </p:sp>
      <p:sp>
        <p:nvSpPr>
          <p:cNvPr id="328" name="Google Shape;328;p39"/>
          <p:cNvSpPr txBox="1"/>
          <p:nvPr/>
        </p:nvSpPr>
        <p:spPr>
          <a:xfrm>
            <a:off x="908472" y="3069366"/>
            <a:ext cx="3099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200">
                <a:latin typeface="Acme"/>
                <a:ea typeface="Acme"/>
                <a:cs typeface="Acme"/>
                <a:sym typeface="Acme"/>
              </a:rPr>
              <a:t>7</a:t>
            </a:r>
            <a:endParaRPr sz="1200">
              <a:latin typeface="Acme"/>
              <a:ea typeface="Acme"/>
              <a:cs typeface="Acme"/>
              <a:sym typeface="Acme"/>
            </a:endParaRPr>
          </a:p>
        </p:txBody>
      </p:sp>
      <p:sp>
        <p:nvSpPr>
          <p:cNvPr id="329" name="Google Shape;329;p39"/>
          <p:cNvSpPr txBox="1"/>
          <p:nvPr/>
        </p:nvSpPr>
        <p:spPr>
          <a:xfrm>
            <a:off x="1559445" y="2613543"/>
            <a:ext cx="3099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800">
                <a:latin typeface="Acme"/>
                <a:ea typeface="Acme"/>
                <a:cs typeface="Acme"/>
                <a:sym typeface="Acme"/>
              </a:rPr>
              <a:t>2</a:t>
            </a:r>
            <a:endParaRPr sz="800">
              <a:latin typeface="Acme"/>
              <a:ea typeface="Acme"/>
              <a:cs typeface="Acme"/>
              <a:sym typeface="Acme"/>
            </a:endParaRPr>
          </a:p>
        </p:txBody>
      </p:sp>
      <p:sp>
        <p:nvSpPr>
          <p:cNvPr id="330" name="Google Shape;330;p39"/>
          <p:cNvSpPr txBox="1"/>
          <p:nvPr/>
        </p:nvSpPr>
        <p:spPr>
          <a:xfrm>
            <a:off x="984279" y="2613543"/>
            <a:ext cx="3099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800">
                <a:latin typeface="Acme"/>
                <a:ea typeface="Acme"/>
                <a:cs typeface="Acme"/>
                <a:sym typeface="Acme"/>
              </a:rPr>
              <a:t>2</a:t>
            </a:r>
            <a:endParaRPr sz="800">
              <a:latin typeface="Acme"/>
              <a:ea typeface="Acme"/>
              <a:cs typeface="Acme"/>
              <a:sym typeface="Acme"/>
            </a:endParaRPr>
          </a:p>
        </p:txBody>
      </p:sp>
      <p:sp>
        <p:nvSpPr>
          <p:cNvPr id="331" name="Google Shape;331;p39"/>
          <p:cNvSpPr txBox="1"/>
          <p:nvPr/>
        </p:nvSpPr>
        <p:spPr>
          <a:xfrm>
            <a:off x="598507" y="3069366"/>
            <a:ext cx="3099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200">
                <a:latin typeface="Acme"/>
                <a:ea typeface="Acme"/>
                <a:cs typeface="Acme"/>
                <a:sym typeface="Acme"/>
              </a:rPr>
              <a:t>1</a:t>
            </a:r>
            <a:endParaRPr sz="1200">
              <a:latin typeface="Acme"/>
              <a:ea typeface="Acme"/>
              <a:cs typeface="Acme"/>
              <a:sym typeface="Acme"/>
            </a:endParaRPr>
          </a:p>
        </p:txBody>
      </p:sp>
      <p:pic>
        <p:nvPicPr>
          <p:cNvPr id="332" name="Google Shape;332;p39"/>
          <p:cNvPicPr preferRelativeResize="0"/>
          <p:nvPr/>
        </p:nvPicPr>
        <p:blipFill>
          <a:blip r:embed="rId6">
            <a:alphaModFix/>
          </a:blip>
          <a:stretch>
            <a:fillRect/>
          </a:stretch>
        </p:blipFill>
        <p:spPr>
          <a:xfrm>
            <a:off x="6345825" y="2994713"/>
            <a:ext cx="1904130" cy="2630912"/>
          </a:xfrm>
          <a:prstGeom prst="rect">
            <a:avLst/>
          </a:prstGeom>
          <a:noFill/>
          <a:ln>
            <a:noFill/>
          </a:ln>
        </p:spPr>
      </p:pic>
      <p:pic>
        <p:nvPicPr>
          <p:cNvPr id="333" name="Google Shape;333;p39"/>
          <p:cNvPicPr preferRelativeResize="0"/>
          <p:nvPr/>
        </p:nvPicPr>
        <p:blipFill>
          <a:blip r:embed="rId7">
            <a:alphaModFix/>
          </a:blip>
          <a:stretch>
            <a:fillRect/>
          </a:stretch>
        </p:blipFill>
        <p:spPr>
          <a:xfrm>
            <a:off x="8205704" y="4379024"/>
            <a:ext cx="840559" cy="474287"/>
          </a:xfrm>
          <a:prstGeom prst="rect">
            <a:avLst/>
          </a:prstGeom>
          <a:noFill/>
          <a:ln>
            <a:noFill/>
          </a:ln>
        </p:spPr>
      </p:pic>
      <p:pic>
        <p:nvPicPr>
          <p:cNvPr id="334" name="Google Shape;334;p39"/>
          <p:cNvPicPr preferRelativeResize="0"/>
          <p:nvPr/>
        </p:nvPicPr>
        <p:blipFill>
          <a:blip r:embed="rId8">
            <a:alphaModFix/>
          </a:blip>
          <a:stretch>
            <a:fillRect/>
          </a:stretch>
        </p:blipFill>
        <p:spPr>
          <a:xfrm>
            <a:off x="8203267" y="4772730"/>
            <a:ext cx="843182" cy="484501"/>
          </a:xfrm>
          <a:prstGeom prst="rect">
            <a:avLst/>
          </a:prstGeom>
          <a:noFill/>
          <a:ln>
            <a:noFill/>
          </a:ln>
        </p:spPr>
      </p:pic>
      <p:sp>
        <p:nvSpPr>
          <p:cNvPr id="335" name="Google Shape;335;p39"/>
          <p:cNvSpPr txBox="1"/>
          <p:nvPr/>
        </p:nvSpPr>
        <p:spPr>
          <a:xfrm>
            <a:off x="226725" y="3725325"/>
            <a:ext cx="6119100" cy="193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900">
                <a:solidFill>
                  <a:schemeClr val="dk1"/>
                </a:solidFill>
              </a:rPr>
              <a:t>When multiplying by a two-digit number, multiply each digit in the number by the ones first then the tens.</a:t>
            </a:r>
            <a:endParaRPr sz="1900">
              <a:solidFill>
                <a:schemeClr val="dk1"/>
              </a:solidFill>
            </a:endParaRPr>
          </a:p>
          <a:p>
            <a:pPr marL="0" lvl="0" indent="0" algn="l" rtl="0">
              <a:spcBef>
                <a:spcPts val="0"/>
              </a:spcBef>
              <a:spcAft>
                <a:spcPts val="0"/>
              </a:spcAft>
              <a:buNone/>
            </a:pPr>
            <a:r>
              <a:rPr lang="en-GB" sz="1900">
                <a:solidFill>
                  <a:schemeClr val="dk1"/>
                </a:solidFill>
              </a:rPr>
              <a:t>In this example (23 x 31), multiply 3 by 1 then 2 by 1. Then multiply by 3 by 3 and 2 by 3. Before multiplying by the tens number insert the 0 in the ones column.</a:t>
            </a:r>
            <a:endParaRPr sz="1900">
              <a:solidFill>
                <a:schemeClr val="dk1"/>
              </a:solidFill>
            </a:endParaRPr>
          </a:p>
          <a:p>
            <a:pPr marL="0" lvl="0" indent="0" algn="l" rtl="0">
              <a:spcBef>
                <a:spcPts val="0"/>
              </a:spcBef>
              <a:spcAft>
                <a:spcPts val="0"/>
              </a:spcAft>
              <a:buNone/>
            </a:pPr>
            <a:r>
              <a:rPr lang="en-GB" sz="1900">
                <a:solidFill>
                  <a:schemeClr val="dk1"/>
                </a:solidFill>
              </a:rPr>
              <a:t>Then add them together.</a:t>
            </a:r>
            <a:endParaRPr sz="190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3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3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40"/>
          <p:cNvSpPr txBox="1">
            <a:spLocks noGrp="1"/>
          </p:cNvSpPr>
          <p:nvPr>
            <p:ph type="title"/>
          </p:nvPr>
        </p:nvSpPr>
        <p:spPr>
          <a:xfrm>
            <a:off x="0" y="0"/>
            <a:ext cx="9144000" cy="1340700"/>
          </a:xfrm>
          <a:prstGeom prst="rect">
            <a:avLst/>
          </a:prstGeom>
          <a:solidFill>
            <a:srgbClr val="0F243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GB">
                <a:solidFill>
                  <a:schemeClr val="lt1"/>
                </a:solidFill>
                <a:latin typeface="Arial"/>
                <a:ea typeface="Arial"/>
                <a:cs typeface="Arial"/>
                <a:sym typeface="Arial"/>
              </a:rPr>
              <a:t>How we use formal methods?</a:t>
            </a:r>
            <a:endParaRPr sz="4400" b="0" i="0" u="none" strike="noStrike" cap="none">
              <a:solidFill>
                <a:schemeClr val="lt1"/>
              </a:solidFill>
              <a:latin typeface="Arial"/>
              <a:ea typeface="Arial"/>
              <a:cs typeface="Arial"/>
              <a:sym typeface="Arial"/>
            </a:endParaRPr>
          </a:p>
        </p:txBody>
      </p:sp>
      <p:pic>
        <p:nvPicPr>
          <p:cNvPr id="341" name="Google Shape;341;p40"/>
          <p:cNvPicPr preferRelativeResize="0">
            <a:picLocks noGrp="1"/>
          </p:cNvPicPr>
          <p:nvPr>
            <p:ph type="body" idx="4"/>
          </p:nvPr>
        </p:nvPicPr>
        <p:blipFill rotWithShape="1">
          <a:blip r:embed="rId3">
            <a:alphaModFix/>
          </a:blip>
          <a:srcRect/>
          <a:stretch/>
        </p:blipFill>
        <p:spPr>
          <a:xfrm>
            <a:off x="107504" y="5805264"/>
            <a:ext cx="8928900" cy="890100"/>
          </a:xfrm>
          <a:prstGeom prst="rect">
            <a:avLst/>
          </a:prstGeom>
          <a:noFill/>
          <a:ln>
            <a:noFill/>
          </a:ln>
        </p:spPr>
      </p:pic>
      <p:sp>
        <p:nvSpPr>
          <p:cNvPr id="342" name="Google Shape;342;p40"/>
          <p:cNvSpPr txBox="1"/>
          <p:nvPr/>
        </p:nvSpPr>
        <p:spPr>
          <a:xfrm>
            <a:off x="6345818" y="4967860"/>
            <a:ext cx="3279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200">
              <a:latin typeface="Acme"/>
              <a:ea typeface="Acme"/>
              <a:cs typeface="Acme"/>
              <a:sym typeface="Acme"/>
            </a:endParaRPr>
          </a:p>
        </p:txBody>
      </p:sp>
      <p:sp>
        <p:nvSpPr>
          <p:cNvPr id="343" name="Google Shape;343;p40"/>
          <p:cNvSpPr txBox="1"/>
          <p:nvPr/>
        </p:nvSpPr>
        <p:spPr>
          <a:xfrm>
            <a:off x="2890849" y="2012598"/>
            <a:ext cx="5952000" cy="1354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900"/>
              <a:t>When dividing, start from the first column, in this example the thousands column. Divide each digit in the number by 3. If there is a remainder then an exchange needs to happen.</a:t>
            </a:r>
            <a:endParaRPr sz="1900"/>
          </a:p>
        </p:txBody>
      </p:sp>
      <p:pic>
        <p:nvPicPr>
          <p:cNvPr id="344" name="Google Shape;344;p40"/>
          <p:cNvPicPr preferRelativeResize="0"/>
          <p:nvPr/>
        </p:nvPicPr>
        <p:blipFill rotWithShape="1">
          <a:blip r:embed="rId4">
            <a:alphaModFix/>
          </a:blip>
          <a:srcRect l="61180" t="7773" r="1901" b="8001"/>
          <a:stretch/>
        </p:blipFill>
        <p:spPr>
          <a:xfrm>
            <a:off x="297350" y="1646322"/>
            <a:ext cx="2284018" cy="2087052"/>
          </a:xfrm>
          <a:prstGeom prst="rect">
            <a:avLst/>
          </a:prstGeom>
          <a:noFill/>
          <a:ln>
            <a:noFill/>
          </a:ln>
        </p:spPr>
      </p:pic>
      <p:sp>
        <p:nvSpPr>
          <p:cNvPr id="345" name="Google Shape;345;p40"/>
          <p:cNvSpPr txBox="1"/>
          <p:nvPr/>
        </p:nvSpPr>
        <p:spPr>
          <a:xfrm>
            <a:off x="869474" y="2343170"/>
            <a:ext cx="3582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200"/>
              <a:t>6</a:t>
            </a:r>
            <a:endParaRPr sz="2200"/>
          </a:p>
        </p:txBody>
      </p:sp>
      <p:sp>
        <p:nvSpPr>
          <p:cNvPr id="346" name="Google Shape;346;p40"/>
          <p:cNvSpPr txBox="1"/>
          <p:nvPr/>
        </p:nvSpPr>
        <p:spPr>
          <a:xfrm>
            <a:off x="1260205" y="2343170"/>
            <a:ext cx="3582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200"/>
              <a:t>5</a:t>
            </a:r>
            <a:endParaRPr sz="2200"/>
          </a:p>
        </p:txBody>
      </p:sp>
      <p:sp>
        <p:nvSpPr>
          <p:cNvPr id="347" name="Google Shape;347;p40"/>
          <p:cNvSpPr txBox="1"/>
          <p:nvPr/>
        </p:nvSpPr>
        <p:spPr>
          <a:xfrm>
            <a:off x="2190929" y="2343147"/>
            <a:ext cx="3582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200"/>
              <a:t>2</a:t>
            </a:r>
            <a:endParaRPr sz="2200"/>
          </a:p>
        </p:txBody>
      </p:sp>
      <p:sp>
        <p:nvSpPr>
          <p:cNvPr id="348" name="Google Shape;348;p40"/>
          <p:cNvSpPr txBox="1"/>
          <p:nvPr/>
        </p:nvSpPr>
        <p:spPr>
          <a:xfrm>
            <a:off x="794871" y="1777999"/>
            <a:ext cx="358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a:t>2</a:t>
            </a:r>
            <a:endParaRPr sz="2000"/>
          </a:p>
        </p:txBody>
      </p:sp>
      <p:sp>
        <p:nvSpPr>
          <p:cNvPr id="349" name="Google Shape;349;p40"/>
          <p:cNvSpPr txBox="1"/>
          <p:nvPr/>
        </p:nvSpPr>
        <p:spPr>
          <a:xfrm>
            <a:off x="1260221" y="1777999"/>
            <a:ext cx="358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a:t>1</a:t>
            </a:r>
            <a:endParaRPr sz="2000"/>
          </a:p>
        </p:txBody>
      </p:sp>
      <p:sp>
        <p:nvSpPr>
          <p:cNvPr id="350" name="Google Shape;350;p40"/>
          <p:cNvSpPr txBox="1"/>
          <p:nvPr/>
        </p:nvSpPr>
        <p:spPr>
          <a:xfrm>
            <a:off x="1735046" y="1801099"/>
            <a:ext cx="3582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700"/>
              <a:t>8</a:t>
            </a:r>
            <a:endParaRPr sz="2400"/>
          </a:p>
        </p:txBody>
      </p:sp>
      <p:sp>
        <p:nvSpPr>
          <p:cNvPr id="351" name="Google Shape;351;p40"/>
          <p:cNvSpPr txBox="1"/>
          <p:nvPr/>
        </p:nvSpPr>
        <p:spPr>
          <a:xfrm>
            <a:off x="1650925" y="2343138"/>
            <a:ext cx="278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a:t>2</a:t>
            </a:r>
            <a:endParaRPr sz="1200"/>
          </a:p>
        </p:txBody>
      </p:sp>
      <p:sp>
        <p:nvSpPr>
          <p:cNvPr id="352" name="Google Shape;352;p40"/>
          <p:cNvSpPr txBox="1"/>
          <p:nvPr/>
        </p:nvSpPr>
        <p:spPr>
          <a:xfrm>
            <a:off x="2190041" y="1777999"/>
            <a:ext cx="358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a:t>0</a:t>
            </a:r>
            <a:endParaRPr sz="1600"/>
          </a:p>
        </p:txBody>
      </p:sp>
      <p:sp>
        <p:nvSpPr>
          <p:cNvPr id="353" name="Google Shape;353;p40"/>
          <p:cNvSpPr txBox="1"/>
          <p:nvPr/>
        </p:nvSpPr>
        <p:spPr>
          <a:xfrm>
            <a:off x="2645043" y="1762712"/>
            <a:ext cx="624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a:t>r</a:t>
            </a:r>
            <a:r>
              <a:rPr lang="en-GB" sz="1600"/>
              <a:t>2</a:t>
            </a:r>
            <a:endParaRPr sz="1600"/>
          </a:p>
        </p:txBody>
      </p:sp>
      <p:sp>
        <p:nvSpPr>
          <p:cNvPr id="354" name="Google Shape;354;p40"/>
          <p:cNvSpPr txBox="1"/>
          <p:nvPr/>
        </p:nvSpPr>
        <p:spPr>
          <a:xfrm>
            <a:off x="1725583" y="2343192"/>
            <a:ext cx="3582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200"/>
              <a:t>4</a:t>
            </a:r>
            <a:endParaRPr sz="2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76201" y="991351"/>
            <a:ext cx="4305677" cy="418161"/>
          </a:xfrm>
          <a:prstGeom prst="rect">
            <a:avLst/>
          </a:prstGeom>
          <a:solidFill>
            <a:srgbClr val="00206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100" b="1" dirty="0">
                <a:solidFill>
                  <a:schemeClr val="bg1"/>
                </a:solidFill>
                <a:latin typeface="Ink Free" panose="03080402000500000000" pitchFamily="66" charset="0"/>
                <a:ea typeface="Pacifico"/>
                <a:cs typeface="Pacifico"/>
                <a:sym typeface="Pacifico"/>
              </a:rPr>
              <a:t>Internet Safety </a:t>
            </a:r>
            <a:endParaRPr sz="2100" b="1" dirty="0">
              <a:solidFill>
                <a:schemeClr val="bg1"/>
              </a:solidFill>
              <a:latin typeface="Ink Free" panose="03080402000500000000" pitchFamily="66" charset="0"/>
              <a:ea typeface="Pacifico"/>
              <a:cs typeface="Pacifico"/>
              <a:sym typeface="Pacifico"/>
            </a:endParaRPr>
          </a:p>
        </p:txBody>
      </p:sp>
      <p:sp>
        <p:nvSpPr>
          <p:cNvPr id="56" name="Google Shape;56;p13"/>
          <p:cNvSpPr txBox="1"/>
          <p:nvPr/>
        </p:nvSpPr>
        <p:spPr>
          <a:xfrm>
            <a:off x="4499572" y="1139649"/>
            <a:ext cx="4540679" cy="1292631"/>
          </a:xfrm>
          <a:prstGeom prst="rect">
            <a:avLst/>
          </a:prstGeom>
          <a:solidFill>
            <a:schemeClr val="accent6">
              <a:lumMod val="20000"/>
              <a:lumOff val="80000"/>
            </a:schemeClr>
          </a:solidFill>
          <a:ln>
            <a:noFill/>
          </a:ln>
        </p:spPr>
        <p:txBody>
          <a:bodyPr spcFirstLastPara="1" wrap="square" lIns="91425" tIns="91425" rIns="91425" bIns="91425" anchor="ctr" anchorCtr="0">
            <a:spAutoFit/>
          </a:bodyPr>
          <a:lstStyle/>
          <a:p>
            <a:pPr marL="0" lvl="0" indent="0" algn="just" rtl="0">
              <a:spcBef>
                <a:spcPts val="0"/>
              </a:spcBef>
              <a:spcAft>
                <a:spcPts val="0"/>
              </a:spcAft>
              <a:buNone/>
            </a:pPr>
            <a:r>
              <a:rPr lang="en-GB" sz="1800" dirty="0">
                <a:latin typeface="Acme"/>
                <a:ea typeface="Acme"/>
                <a:cs typeface="Acme"/>
                <a:sym typeface="Acme"/>
              </a:rPr>
              <a:t>For many of us we see our online lives and offline lives as different, but children are growing up with technology and there isn’t a difference.  Online life and offline life are just life.</a:t>
            </a:r>
            <a:endParaRPr sz="1800" dirty="0">
              <a:latin typeface="Acme"/>
              <a:ea typeface="Acme"/>
              <a:cs typeface="Acme"/>
              <a:sym typeface="Acme"/>
            </a:endParaRPr>
          </a:p>
        </p:txBody>
      </p:sp>
      <p:sp>
        <p:nvSpPr>
          <p:cNvPr id="57" name="Google Shape;57;p13"/>
          <p:cNvSpPr txBox="1"/>
          <p:nvPr/>
        </p:nvSpPr>
        <p:spPr>
          <a:xfrm>
            <a:off x="76201" y="1934611"/>
            <a:ext cx="4305677" cy="1292631"/>
          </a:xfrm>
          <a:prstGeom prst="rect">
            <a:avLst/>
          </a:prstGeom>
          <a:solidFill>
            <a:schemeClr val="accent4">
              <a:lumMod val="20000"/>
              <a:lumOff val="80000"/>
            </a:schemeClr>
          </a:solid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GB" sz="1800" b="1" dirty="0">
                <a:latin typeface="Calibri Light" panose="020F0302020204030204" pitchFamily="34" charset="0"/>
                <a:ea typeface="Acme"/>
                <a:cs typeface="Calibri Light" panose="020F0302020204030204" pitchFamily="34" charset="0"/>
                <a:sym typeface="Acme"/>
              </a:rPr>
              <a:t>The greatest tool to keep your children safe online is to talk to them about potential risks and how they are protected to stay safe online.</a:t>
            </a:r>
            <a:endParaRPr sz="1800" b="1" dirty="0">
              <a:latin typeface="Calibri Light" panose="020F0302020204030204" pitchFamily="34" charset="0"/>
              <a:ea typeface="Acme"/>
              <a:cs typeface="Calibri Light" panose="020F0302020204030204" pitchFamily="34" charset="0"/>
              <a:sym typeface="Acme"/>
            </a:endParaRPr>
          </a:p>
        </p:txBody>
      </p:sp>
      <p:pic>
        <p:nvPicPr>
          <p:cNvPr id="58" name="Google Shape;58;p13"/>
          <p:cNvPicPr preferRelativeResize="0"/>
          <p:nvPr/>
        </p:nvPicPr>
        <p:blipFill>
          <a:blip r:embed="rId4">
            <a:alphaModFix/>
          </a:blip>
          <a:stretch>
            <a:fillRect/>
          </a:stretch>
        </p:blipFill>
        <p:spPr>
          <a:xfrm rot="20664352">
            <a:off x="4957879" y="2827149"/>
            <a:ext cx="1454532" cy="2090677"/>
          </a:xfrm>
          <a:prstGeom prst="rect">
            <a:avLst/>
          </a:prstGeom>
          <a:noFill/>
          <a:ln>
            <a:noFill/>
          </a:ln>
        </p:spPr>
      </p:pic>
      <p:pic>
        <p:nvPicPr>
          <p:cNvPr id="59" name="Google Shape;59;p13"/>
          <p:cNvPicPr preferRelativeResize="0"/>
          <p:nvPr/>
        </p:nvPicPr>
        <p:blipFill>
          <a:blip r:embed="rId5">
            <a:alphaModFix/>
          </a:blip>
          <a:stretch>
            <a:fillRect/>
          </a:stretch>
        </p:blipFill>
        <p:spPr>
          <a:xfrm rot="691988">
            <a:off x="7081442" y="2812235"/>
            <a:ext cx="1406192" cy="2143685"/>
          </a:xfrm>
          <a:prstGeom prst="rect">
            <a:avLst/>
          </a:prstGeom>
          <a:noFill/>
          <a:ln>
            <a:noFill/>
          </a:ln>
        </p:spPr>
      </p:pic>
      <p:sp>
        <p:nvSpPr>
          <p:cNvPr id="8" name="Google Shape;54;p13">
            <a:extLst>
              <a:ext uri="{FF2B5EF4-FFF2-40B4-BE49-F238E27FC236}">
                <a16:creationId xmlns:a16="http://schemas.microsoft.com/office/drawing/2014/main" id="{ED2B0CAC-1242-4510-B170-BD1E966828AB}"/>
              </a:ext>
            </a:extLst>
          </p:cNvPr>
          <p:cNvSpPr/>
          <p:nvPr/>
        </p:nvSpPr>
        <p:spPr>
          <a:xfrm>
            <a:off x="76201" y="1462981"/>
            <a:ext cx="4305677" cy="418161"/>
          </a:xfrm>
          <a:prstGeom prst="rect">
            <a:avLst/>
          </a:prstGeom>
          <a:solidFill>
            <a:schemeClr val="accent1">
              <a:lumMod val="20000"/>
              <a:lumOff val="8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dirty="0">
                <a:solidFill>
                  <a:schemeClr val="tx1"/>
                </a:solidFill>
                <a:latin typeface="Calibri Light" panose="020F0302020204030204" pitchFamily="34" charset="0"/>
                <a:ea typeface="Pacifico"/>
                <a:cs typeface="Calibri Light" panose="020F0302020204030204" pitchFamily="34" charset="0"/>
                <a:sym typeface="Pacifico"/>
              </a:rPr>
              <a:t>Keeping your child safe online</a:t>
            </a:r>
            <a:endParaRPr sz="1800" b="1" dirty="0">
              <a:solidFill>
                <a:schemeClr val="tx1"/>
              </a:solidFill>
              <a:latin typeface="Calibri Light" panose="020F0302020204030204" pitchFamily="34" charset="0"/>
              <a:ea typeface="Pacifico"/>
              <a:cs typeface="Calibri Light" panose="020F0302020204030204" pitchFamily="34" charset="0"/>
              <a:sym typeface="Pacifico"/>
            </a:endParaRPr>
          </a:p>
        </p:txBody>
      </p:sp>
      <p:pic>
        <p:nvPicPr>
          <p:cNvPr id="9" name="Picture 8">
            <a:extLst>
              <a:ext uri="{FF2B5EF4-FFF2-40B4-BE49-F238E27FC236}">
                <a16:creationId xmlns:a16="http://schemas.microsoft.com/office/drawing/2014/main" id="{15EC6ECA-E786-4F93-A2E0-20FA84429468}"/>
              </a:ext>
            </a:extLst>
          </p:cNvPr>
          <p:cNvPicPr/>
          <p:nvPr/>
        </p:nvPicPr>
        <p:blipFill rotWithShape="1">
          <a:blip r:embed="rId6" cstate="print">
            <a:extLst>
              <a:ext uri="{28A0092B-C50C-407E-A947-70E740481C1C}">
                <a14:useLocalDpi xmlns:a14="http://schemas.microsoft.com/office/drawing/2010/main" val="0"/>
              </a:ext>
            </a:extLst>
          </a:blip>
          <a:srcRect l="3352" t="11799" r="4647" b="8662"/>
          <a:stretch/>
        </p:blipFill>
        <p:spPr bwMode="auto">
          <a:xfrm>
            <a:off x="103751" y="909918"/>
            <a:ext cx="1064147" cy="581025"/>
          </a:xfrm>
          <a:prstGeom prst="ellipse">
            <a:avLst/>
          </a:prstGeom>
          <a:ln w="9525" cap="flat" cmpd="sng" algn="ctr">
            <a:solidFill>
              <a:srgbClr val="002060"/>
            </a:solidFill>
            <a:prstDash val="solid"/>
            <a:round/>
            <a:headEnd type="none" w="med" len="med"/>
            <a:tailEnd type="none" w="med" len="med"/>
          </a:ln>
          <a:extLst>
            <a:ext uri="{53640926-AAD7-44D8-BBD7-CCE9431645EC}">
              <a14:shadowObscured xmlns:a14="http://schemas.microsoft.com/office/drawing/2010/main"/>
            </a:ext>
          </a:extLst>
        </p:spPr>
      </p:pic>
      <p:sp>
        <p:nvSpPr>
          <p:cNvPr id="10" name="Google Shape;56;p13">
            <a:extLst>
              <a:ext uri="{FF2B5EF4-FFF2-40B4-BE49-F238E27FC236}">
                <a16:creationId xmlns:a16="http://schemas.microsoft.com/office/drawing/2014/main" id="{A72019C1-EC7A-4B35-BBDC-129A25E85ACC}"/>
              </a:ext>
            </a:extLst>
          </p:cNvPr>
          <p:cNvSpPr txBox="1"/>
          <p:nvPr/>
        </p:nvSpPr>
        <p:spPr>
          <a:xfrm>
            <a:off x="4915332" y="5319386"/>
            <a:ext cx="3946319" cy="738633"/>
          </a:xfrm>
          <a:prstGeom prst="rect">
            <a:avLst/>
          </a:prstGeom>
          <a:solidFill>
            <a:schemeClr val="accent1">
              <a:lumMod val="20000"/>
              <a:lumOff val="80000"/>
            </a:schemeClr>
          </a:solid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GB" sz="1800" dirty="0">
                <a:latin typeface="Acme"/>
                <a:ea typeface="Acme"/>
                <a:cs typeface="Acme"/>
                <a:sym typeface="Acme"/>
              </a:rPr>
              <a:t>Watch out for our Wake Up Wednesday Facebook posts about keeping safe online </a:t>
            </a:r>
            <a:endParaRPr sz="1800" dirty="0">
              <a:latin typeface="Acme"/>
              <a:ea typeface="Acme"/>
              <a:cs typeface="Acme"/>
              <a:sym typeface="Acme"/>
            </a:endParaRPr>
          </a:p>
        </p:txBody>
      </p:sp>
      <p:pic>
        <p:nvPicPr>
          <p:cNvPr id="2" name="Online Media 1" title="Keeping your kids safe online I Parenting Online I NSPCC I O2">
            <a:hlinkClick r:id="" action="ppaction://media"/>
            <a:extLst>
              <a:ext uri="{FF2B5EF4-FFF2-40B4-BE49-F238E27FC236}">
                <a16:creationId xmlns:a16="http://schemas.microsoft.com/office/drawing/2014/main" id="{A7E4A5CB-D17C-F8A6-8440-EC83DD9D0BB7}"/>
              </a:ext>
            </a:extLst>
          </p:cNvPr>
          <p:cNvPicPr>
            <a:picLocks noRot="1" noChangeAspect="1"/>
          </p:cNvPicPr>
          <p:nvPr>
            <a:videoFile r:link="rId1"/>
          </p:nvPr>
        </p:nvPicPr>
        <p:blipFill>
          <a:blip r:embed="rId7"/>
          <a:stretch>
            <a:fillRect/>
          </a:stretch>
        </p:blipFill>
        <p:spPr>
          <a:xfrm>
            <a:off x="72928" y="3423682"/>
            <a:ext cx="4496269" cy="2899691"/>
          </a:xfrm>
          <a:prstGeom prst="rect">
            <a:avLst/>
          </a:prstGeom>
        </p:spPr>
      </p:pic>
    </p:spTree>
    <p:extLst>
      <p:ext uri="{BB962C8B-B14F-4D97-AF65-F5344CB8AC3E}">
        <p14:creationId xmlns:p14="http://schemas.microsoft.com/office/powerpoint/2010/main" val="2698784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1"/>
          <p:cNvSpPr txBox="1">
            <a:spLocks noGrp="1"/>
          </p:cNvSpPr>
          <p:nvPr>
            <p:ph type="title"/>
          </p:nvPr>
        </p:nvSpPr>
        <p:spPr>
          <a:xfrm>
            <a:off x="0" y="0"/>
            <a:ext cx="9144000" cy="1340700"/>
          </a:xfrm>
          <a:prstGeom prst="rect">
            <a:avLst/>
          </a:prstGeom>
          <a:solidFill>
            <a:srgbClr val="0F243E"/>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endParaRPr sz="3000" b="1">
              <a:solidFill>
                <a:srgbClr val="FFFFFF"/>
              </a:solidFill>
            </a:endParaRPr>
          </a:p>
          <a:p>
            <a:pPr marL="0" lvl="0" indent="0" algn="ctr" rtl="0">
              <a:spcBef>
                <a:spcPts val="0"/>
              </a:spcBef>
              <a:spcAft>
                <a:spcPts val="0"/>
              </a:spcAft>
              <a:buClr>
                <a:schemeClr val="dk1"/>
              </a:buClr>
              <a:buSzPts val="1100"/>
              <a:buFont typeface="Arial"/>
              <a:buNone/>
            </a:pPr>
            <a:r>
              <a:rPr lang="en-GB" sz="3000" b="1">
                <a:solidFill>
                  <a:srgbClr val="FFFFFF"/>
                </a:solidFill>
              </a:rPr>
              <a:t>When faced with a calculation problem, encourage your child to ask…</a:t>
            </a:r>
            <a:endParaRPr sz="3000" b="1">
              <a:solidFill>
                <a:srgbClr val="FFFFFF"/>
              </a:solidFill>
            </a:endParaRPr>
          </a:p>
          <a:p>
            <a:pPr marL="0" marR="0" lvl="0" indent="0" algn="ctr" rtl="0">
              <a:spcBef>
                <a:spcPts val="0"/>
              </a:spcBef>
              <a:spcAft>
                <a:spcPts val="0"/>
              </a:spcAft>
              <a:buClr>
                <a:schemeClr val="dk1"/>
              </a:buClr>
              <a:buFont typeface="Calibri"/>
              <a:buNone/>
            </a:pPr>
            <a:endParaRPr>
              <a:solidFill>
                <a:schemeClr val="lt1"/>
              </a:solidFill>
              <a:latin typeface="Arial"/>
              <a:ea typeface="Arial"/>
              <a:cs typeface="Arial"/>
              <a:sym typeface="Arial"/>
            </a:endParaRPr>
          </a:p>
        </p:txBody>
      </p:sp>
      <p:pic>
        <p:nvPicPr>
          <p:cNvPr id="360" name="Google Shape;360;p41"/>
          <p:cNvPicPr preferRelativeResize="0">
            <a:picLocks noGrp="1"/>
          </p:cNvPicPr>
          <p:nvPr>
            <p:ph type="body" idx="4"/>
          </p:nvPr>
        </p:nvPicPr>
        <p:blipFill rotWithShape="1">
          <a:blip r:embed="rId3">
            <a:alphaModFix/>
          </a:blip>
          <a:srcRect/>
          <a:stretch/>
        </p:blipFill>
        <p:spPr>
          <a:xfrm>
            <a:off x="107504" y="5805264"/>
            <a:ext cx="8928900" cy="890100"/>
          </a:xfrm>
          <a:prstGeom prst="rect">
            <a:avLst/>
          </a:prstGeom>
          <a:noFill/>
          <a:ln>
            <a:noFill/>
          </a:ln>
        </p:spPr>
      </p:pic>
      <p:sp>
        <p:nvSpPr>
          <p:cNvPr id="361" name="Google Shape;361;p41"/>
          <p:cNvSpPr txBox="1">
            <a:spLocks noGrp="1"/>
          </p:cNvSpPr>
          <p:nvPr>
            <p:ph type="body" idx="2"/>
          </p:nvPr>
        </p:nvSpPr>
        <p:spPr>
          <a:xfrm>
            <a:off x="187200" y="1535100"/>
            <a:ext cx="8080200" cy="2905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sz="18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3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800">
              <a:latin typeface="Arial"/>
              <a:ea typeface="Arial"/>
              <a:cs typeface="Arial"/>
              <a:sym typeface="Arial"/>
            </a:endParaRPr>
          </a:p>
          <a:p>
            <a:pPr marL="342900" marR="0" lvl="0" indent="-190500" algn="l" rtl="0">
              <a:spcBef>
                <a:spcPts val="0"/>
              </a:spcBef>
              <a:spcAft>
                <a:spcPts val="0"/>
              </a:spcAft>
              <a:buClr>
                <a:schemeClr val="dk1"/>
              </a:buClr>
              <a:buSzPts val="2400"/>
              <a:buFont typeface="Arial"/>
              <a:buNone/>
            </a:pPr>
            <a:endParaRPr/>
          </a:p>
        </p:txBody>
      </p:sp>
      <p:sp>
        <p:nvSpPr>
          <p:cNvPr id="362" name="Google Shape;362;p41"/>
          <p:cNvSpPr txBox="1"/>
          <p:nvPr/>
        </p:nvSpPr>
        <p:spPr>
          <a:xfrm>
            <a:off x="202938" y="1458627"/>
            <a:ext cx="8537400" cy="1340700"/>
          </a:xfrm>
          <a:prstGeom prst="rect">
            <a:avLst/>
          </a:prstGeom>
          <a:noFill/>
          <a:ln>
            <a:noFill/>
          </a:ln>
        </p:spPr>
        <p:txBody>
          <a:bodyPr spcFirstLastPara="1" wrap="square" lIns="91425" tIns="91425" rIns="91425" bIns="91425" anchor="ctr" anchorCtr="0">
            <a:noAutofit/>
          </a:bodyPr>
          <a:lstStyle/>
          <a:p>
            <a:pPr marL="457200" lvl="0" indent="-355600" algn="l" rtl="0">
              <a:lnSpc>
                <a:spcPct val="100000"/>
              </a:lnSpc>
              <a:spcBef>
                <a:spcPts val="0"/>
              </a:spcBef>
              <a:spcAft>
                <a:spcPts val="0"/>
              </a:spcAft>
              <a:buClr>
                <a:schemeClr val="dk1"/>
              </a:buClr>
              <a:buSzPts val="2000"/>
              <a:buChar char="●"/>
            </a:pPr>
            <a:r>
              <a:rPr lang="en-GB" sz="2000">
                <a:solidFill>
                  <a:schemeClr val="dk1"/>
                </a:solidFill>
              </a:rPr>
              <a:t>Can I do this in my head?</a:t>
            </a:r>
            <a:endParaRPr sz="2000">
              <a:solidFill>
                <a:schemeClr val="dk1"/>
              </a:solidFill>
            </a:endParaRPr>
          </a:p>
          <a:p>
            <a:pPr marL="457200" lvl="0" indent="-355600" algn="l" rtl="0">
              <a:lnSpc>
                <a:spcPct val="100000"/>
              </a:lnSpc>
              <a:spcBef>
                <a:spcPts val="0"/>
              </a:spcBef>
              <a:spcAft>
                <a:spcPts val="0"/>
              </a:spcAft>
              <a:buClr>
                <a:schemeClr val="dk1"/>
              </a:buClr>
              <a:buSzPts val="2000"/>
              <a:buChar char="●"/>
            </a:pPr>
            <a:r>
              <a:rPr lang="en-GB" sz="2000">
                <a:solidFill>
                  <a:schemeClr val="dk1"/>
                </a:solidFill>
              </a:rPr>
              <a:t>Could I do this in my head using drawings or jottings to help me?</a:t>
            </a:r>
            <a:endParaRPr sz="2000">
              <a:solidFill>
                <a:schemeClr val="dk1"/>
              </a:solidFill>
            </a:endParaRPr>
          </a:p>
          <a:p>
            <a:pPr marL="457200" lvl="0" indent="-355600" algn="l" rtl="0">
              <a:lnSpc>
                <a:spcPct val="100000"/>
              </a:lnSpc>
              <a:spcBef>
                <a:spcPts val="0"/>
              </a:spcBef>
              <a:spcAft>
                <a:spcPts val="0"/>
              </a:spcAft>
              <a:buClr>
                <a:schemeClr val="dk1"/>
              </a:buClr>
              <a:buSzPts val="2000"/>
              <a:buChar char="●"/>
            </a:pPr>
            <a:r>
              <a:rPr lang="en-GB" sz="2000">
                <a:solidFill>
                  <a:schemeClr val="dk1"/>
                </a:solidFill>
              </a:rPr>
              <a:t>Do I need to use a written method?</a:t>
            </a:r>
            <a:endParaRPr sz="2000">
              <a:solidFill>
                <a:schemeClr val="dk1"/>
              </a:solidFill>
            </a:endParaRPr>
          </a:p>
        </p:txBody>
      </p:sp>
      <p:sp>
        <p:nvSpPr>
          <p:cNvPr id="363" name="Google Shape;363;p41"/>
          <p:cNvSpPr txBox="1"/>
          <p:nvPr/>
        </p:nvSpPr>
        <p:spPr>
          <a:xfrm>
            <a:off x="202950" y="2587038"/>
            <a:ext cx="8928900" cy="1044900"/>
          </a:xfrm>
          <a:prstGeom prst="rect">
            <a:avLst/>
          </a:prstGeom>
          <a:noFill/>
          <a:ln>
            <a:noFill/>
          </a:ln>
        </p:spPr>
        <p:txBody>
          <a:bodyPr spcFirstLastPara="1" wrap="square" lIns="91425" tIns="91425" rIns="91425" bIns="91425" anchor="t" anchorCtr="0">
            <a:noAutofit/>
          </a:bodyPr>
          <a:lstStyle/>
          <a:p>
            <a:pPr marL="457200" lvl="0" indent="-355600" algn="l" rtl="0">
              <a:lnSpc>
                <a:spcPct val="100000"/>
              </a:lnSpc>
              <a:spcBef>
                <a:spcPts val="0"/>
              </a:spcBef>
              <a:spcAft>
                <a:spcPts val="0"/>
              </a:spcAft>
              <a:buSzPts val="2000"/>
              <a:buChar char="●"/>
            </a:pPr>
            <a:r>
              <a:rPr lang="en-GB" sz="2000">
                <a:solidFill>
                  <a:schemeClr val="dk1"/>
                </a:solidFill>
              </a:rPr>
              <a:t>Also, help your child to estimate and then check the answer. Encourage them to ask…</a:t>
            </a:r>
            <a:r>
              <a:rPr lang="en-GB" sz="2000" b="1" i="1">
                <a:solidFill>
                  <a:srgbClr val="0000FF"/>
                </a:solidFill>
              </a:rPr>
              <a:t>Is the answer sensible?</a:t>
            </a:r>
            <a:endParaRPr sz="2000" b="1" i="1">
              <a:solidFill>
                <a:srgbClr val="0000FF"/>
              </a:solidFill>
            </a:endParaRPr>
          </a:p>
          <a:p>
            <a:pPr marL="0" lvl="0" indent="0" algn="ctr" rtl="0">
              <a:spcBef>
                <a:spcPts val="0"/>
              </a:spcBef>
              <a:spcAft>
                <a:spcPts val="0"/>
              </a:spcAft>
              <a:buNone/>
            </a:pPr>
            <a:endParaRPr/>
          </a:p>
        </p:txBody>
      </p:sp>
      <p:pic>
        <p:nvPicPr>
          <p:cNvPr id="364" name="Google Shape;364;p41"/>
          <p:cNvPicPr preferRelativeResize="0"/>
          <p:nvPr/>
        </p:nvPicPr>
        <p:blipFill rotWithShape="1">
          <a:blip r:embed="rId4">
            <a:alphaModFix/>
          </a:blip>
          <a:srcRect/>
          <a:stretch/>
        </p:blipFill>
        <p:spPr>
          <a:xfrm>
            <a:off x="3768725" y="3631950"/>
            <a:ext cx="1405850" cy="808950"/>
          </a:xfrm>
          <a:prstGeom prst="rect">
            <a:avLst/>
          </a:prstGeom>
          <a:noFill/>
          <a:ln>
            <a:noFill/>
          </a:ln>
        </p:spPr>
      </p:pic>
      <p:pic>
        <p:nvPicPr>
          <p:cNvPr id="365" name="Google Shape;365;p41"/>
          <p:cNvPicPr preferRelativeResize="0"/>
          <p:nvPr/>
        </p:nvPicPr>
        <p:blipFill>
          <a:blip r:embed="rId5">
            <a:alphaModFix/>
          </a:blip>
          <a:stretch>
            <a:fillRect/>
          </a:stretch>
        </p:blipFill>
        <p:spPr>
          <a:xfrm>
            <a:off x="3640788" y="4577146"/>
            <a:ext cx="1563675" cy="1228125"/>
          </a:xfrm>
          <a:prstGeom prst="rect">
            <a:avLst/>
          </a:prstGeom>
          <a:noFill/>
          <a:ln>
            <a:noFill/>
          </a:ln>
        </p:spPr>
      </p:pic>
      <p:sp>
        <p:nvSpPr>
          <p:cNvPr id="366" name="Google Shape;366;p41"/>
          <p:cNvSpPr/>
          <p:nvPr/>
        </p:nvSpPr>
        <p:spPr>
          <a:xfrm>
            <a:off x="6002700" y="3744525"/>
            <a:ext cx="1786800" cy="1228200"/>
          </a:xfrm>
          <a:prstGeom prst="wedgeRectCallout">
            <a:avLst>
              <a:gd name="adj1" fmla="val -91670"/>
              <a:gd name="adj2" fmla="val 94113"/>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GB" sz="1600" b="1">
                <a:solidFill>
                  <a:schemeClr val="dk1"/>
                </a:solidFill>
              </a:rPr>
              <a:t>Ask your child to explain their thinking/ reasoning.</a:t>
            </a:r>
            <a:endParaRPr sz="1600" b="1">
              <a:solidFill>
                <a:schemeClr val="dk1"/>
              </a:solidFill>
            </a:endParaRPr>
          </a:p>
        </p:txBody>
      </p:sp>
      <p:sp>
        <p:nvSpPr>
          <p:cNvPr id="367" name="Google Shape;367;p41"/>
          <p:cNvSpPr/>
          <p:nvPr/>
        </p:nvSpPr>
        <p:spPr>
          <a:xfrm>
            <a:off x="1471500" y="3631950"/>
            <a:ext cx="1669800" cy="1340700"/>
          </a:xfrm>
          <a:prstGeom prst="wedgeRectCallout">
            <a:avLst>
              <a:gd name="adj1" fmla="val 78133"/>
              <a:gd name="adj2" fmla="val 8971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GB" sz="1600" b="1">
                <a:solidFill>
                  <a:schemeClr val="dk1"/>
                </a:solidFill>
              </a:rPr>
              <a:t>Talk to your child about how they work things out.</a:t>
            </a:r>
            <a:endParaRPr sz="1600" b="1">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42"/>
          <p:cNvSpPr txBox="1">
            <a:spLocks noGrp="1"/>
          </p:cNvSpPr>
          <p:nvPr>
            <p:ph type="title"/>
          </p:nvPr>
        </p:nvSpPr>
        <p:spPr>
          <a:xfrm>
            <a:off x="0" y="0"/>
            <a:ext cx="9144000" cy="1340700"/>
          </a:xfrm>
          <a:prstGeom prst="rect">
            <a:avLst/>
          </a:prstGeom>
          <a:solidFill>
            <a:srgbClr val="0F243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GB">
                <a:solidFill>
                  <a:schemeClr val="lt1"/>
                </a:solidFill>
                <a:latin typeface="Arial"/>
                <a:ea typeface="Arial"/>
                <a:cs typeface="Arial"/>
                <a:sym typeface="Arial"/>
              </a:rPr>
              <a:t>How do we assess your children?</a:t>
            </a:r>
            <a:endParaRPr sz="4400" b="0" i="0" u="none" strike="noStrike" cap="none">
              <a:solidFill>
                <a:schemeClr val="lt1"/>
              </a:solidFill>
              <a:latin typeface="Arial"/>
              <a:ea typeface="Arial"/>
              <a:cs typeface="Arial"/>
              <a:sym typeface="Arial"/>
            </a:endParaRPr>
          </a:p>
        </p:txBody>
      </p:sp>
      <p:pic>
        <p:nvPicPr>
          <p:cNvPr id="373" name="Google Shape;373;p42"/>
          <p:cNvPicPr preferRelativeResize="0">
            <a:picLocks noGrp="1"/>
          </p:cNvPicPr>
          <p:nvPr>
            <p:ph type="body" idx="4"/>
          </p:nvPr>
        </p:nvPicPr>
        <p:blipFill rotWithShape="1">
          <a:blip r:embed="rId3">
            <a:alphaModFix/>
          </a:blip>
          <a:srcRect/>
          <a:stretch/>
        </p:blipFill>
        <p:spPr>
          <a:xfrm>
            <a:off x="107504" y="5805264"/>
            <a:ext cx="8928900" cy="890100"/>
          </a:xfrm>
          <a:prstGeom prst="rect">
            <a:avLst/>
          </a:prstGeom>
          <a:noFill/>
          <a:ln>
            <a:noFill/>
          </a:ln>
        </p:spPr>
      </p:pic>
      <p:sp>
        <p:nvSpPr>
          <p:cNvPr id="374" name="Google Shape;374;p42"/>
          <p:cNvSpPr txBox="1">
            <a:spLocks noGrp="1"/>
          </p:cNvSpPr>
          <p:nvPr>
            <p:ph type="body" idx="2"/>
          </p:nvPr>
        </p:nvSpPr>
        <p:spPr>
          <a:xfrm>
            <a:off x="435825" y="0"/>
            <a:ext cx="8080200" cy="5336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sz="18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3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4800">
              <a:latin typeface="Arial"/>
              <a:ea typeface="Arial"/>
              <a:cs typeface="Arial"/>
              <a:sym typeface="Arial"/>
            </a:endParaRPr>
          </a:p>
          <a:p>
            <a:pPr marL="152400" marR="0" lvl="0" indent="0" algn="l" rtl="0">
              <a:spcBef>
                <a:spcPts val="0"/>
              </a:spcBef>
              <a:spcAft>
                <a:spcPts val="0"/>
              </a:spcAft>
              <a:buClr>
                <a:schemeClr val="dk1"/>
              </a:buClr>
              <a:buSzPts val="2400"/>
              <a:buFont typeface="Arial"/>
              <a:buNone/>
            </a:pPr>
            <a:r>
              <a:rPr lang="en-GB" sz="3600"/>
              <a:t>On a daily basis, through:</a:t>
            </a:r>
            <a:endParaRPr sz="3600"/>
          </a:p>
          <a:p>
            <a:pPr marL="152400" marR="0" lvl="0" indent="0" algn="l" rtl="0">
              <a:spcBef>
                <a:spcPts val="0"/>
              </a:spcBef>
              <a:spcAft>
                <a:spcPts val="0"/>
              </a:spcAft>
              <a:buClr>
                <a:schemeClr val="dk1"/>
              </a:buClr>
              <a:buSzPts val="2400"/>
              <a:buFont typeface="Arial"/>
              <a:buNone/>
            </a:pPr>
            <a:endParaRPr sz="2700"/>
          </a:p>
          <a:p>
            <a:pPr marL="457200" marR="0" lvl="0" indent="-457200" algn="l" rtl="0">
              <a:spcBef>
                <a:spcPts val="0"/>
              </a:spcBef>
              <a:spcAft>
                <a:spcPts val="0"/>
              </a:spcAft>
              <a:buSzPts val="3600"/>
              <a:buChar char="•"/>
            </a:pPr>
            <a:r>
              <a:rPr lang="en-GB" sz="3600"/>
              <a:t>Questioning;</a:t>
            </a:r>
            <a:endParaRPr sz="3600"/>
          </a:p>
          <a:p>
            <a:pPr marL="457200" marR="0" lvl="0" indent="-457200" algn="l" rtl="0">
              <a:spcBef>
                <a:spcPts val="0"/>
              </a:spcBef>
              <a:spcAft>
                <a:spcPts val="0"/>
              </a:spcAft>
              <a:buSzPts val="3600"/>
              <a:buChar char="•"/>
            </a:pPr>
            <a:r>
              <a:rPr lang="en-GB" sz="3600"/>
              <a:t>Marking and feedback;</a:t>
            </a:r>
            <a:endParaRPr sz="3600"/>
          </a:p>
          <a:p>
            <a:pPr marL="457200" marR="0" lvl="0" indent="-457200" algn="l" rtl="0">
              <a:spcBef>
                <a:spcPts val="0"/>
              </a:spcBef>
              <a:spcAft>
                <a:spcPts val="0"/>
              </a:spcAft>
              <a:buSzPts val="3600"/>
              <a:buChar char="•"/>
            </a:pPr>
            <a:r>
              <a:rPr lang="en-GB" sz="3600"/>
              <a:t>Observation;</a:t>
            </a:r>
            <a:endParaRPr sz="3600"/>
          </a:p>
          <a:p>
            <a:pPr marL="457200" marR="0" lvl="0" indent="-457200" algn="l" rtl="0">
              <a:spcBef>
                <a:spcPts val="0"/>
              </a:spcBef>
              <a:spcAft>
                <a:spcPts val="0"/>
              </a:spcAft>
              <a:buSzPts val="3600"/>
              <a:buChar char="•"/>
            </a:pPr>
            <a:r>
              <a:rPr lang="en-GB" sz="3600"/>
              <a:t>Knowledge of what the average child needs to do by the end of KS2</a:t>
            </a:r>
            <a:endParaRPr sz="3600"/>
          </a:p>
          <a:p>
            <a:pPr marL="0" marR="0" lvl="0" indent="0" algn="l" rtl="0">
              <a:spcBef>
                <a:spcPts val="0"/>
              </a:spcBef>
              <a:spcAft>
                <a:spcPts val="0"/>
              </a:spcAft>
              <a:buNone/>
            </a:pPr>
            <a:endParaRPr/>
          </a:p>
          <a:p>
            <a:pPr marL="0" marR="0" lvl="0" indent="0" algn="l" rtl="0">
              <a:spcBef>
                <a:spcPts val="0"/>
              </a:spcBef>
              <a:spcAft>
                <a:spcPts val="0"/>
              </a:spcAft>
              <a:buNone/>
            </a:pPr>
            <a:endParaRPr/>
          </a:p>
          <a:p>
            <a:pPr marL="0" marR="0" lvl="0" indent="0" algn="l" rtl="0">
              <a:spcBef>
                <a:spcPts val="0"/>
              </a:spcBef>
              <a:spcAft>
                <a:spcPts val="0"/>
              </a:spcAft>
              <a:buNone/>
            </a:pPr>
            <a:endParaRPr/>
          </a:p>
        </p:txBody>
      </p:sp>
      <p:pic>
        <p:nvPicPr>
          <p:cNvPr id="375" name="Google Shape;375;p42"/>
          <p:cNvPicPr preferRelativeResize="0"/>
          <p:nvPr/>
        </p:nvPicPr>
        <p:blipFill>
          <a:blip r:embed="rId4">
            <a:alphaModFix/>
          </a:blip>
          <a:stretch>
            <a:fillRect/>
          </a:stretch>
        </p:blipFill>
        <p:spPr>
          <a:xfrm>
            <a:off x="6580800" y="1572000"/>
            <a:ext cx="2318700" cy="23187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43"/>
          <p:cNvSpPr txBox="1">
            <a:spLocks noGrp="1"/>
          </p:cNvSpPr>
          <p:nvPr>
            <p:ph type="title"/>
          </p:nvPr>
        </p:nvSpPr>
        <p:spPr>
          <a:xfrm>
            <a:off x="0" y="0"/>
            <a:ext cx="9144000" cy="1340700"/>
          </a:xfrm>
          <a:prstGeom prst="rect">
            <a:avLst/>
          </a:prstGeom>
          <a:solidFill>
            <a:srgbClr val="0F243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GB">
                <a:solidFill>
                  <a:schemeClr val="lt1"/>
                </a:solidFill>
                <a:latin typeface="Arial"/>
                <a:ea typeface="Arial"/>
                <a:cs typeface="Arial"/>
                <a:sym typeface="Arial"/>
              </a:rPr>
              <a:t>How do we assess your children?</a:t>
            </a:r>
            <a:endParaRPr sz="4400" b="0" i="0" u="none" strike="noStrike" cap="none">
              <a:solidFill>
                <a:schemeClr val="lt1"/>
              </a:solidFill>
              <a:latin typeface="Arial"/>
              <a:ea typeface="Arial"/>
              <a:cs typeface="Arial"/>
              <a:sym typeface="Arial"/>
            </a:endParaRPr>
          </a:p>
        </p:txBody>
      </p:sp>
      <p:pic>
        <p:nvPicPr>
          <p:cNvPr id="381" name="Google Shape;381;p43"/>
          <p:cNvPicPr preferRelativeResize="0">
            <a:picLocks noGrp="1"/>
          </p:cNvPicPr>
          <p:nvPr>
            <p:ph type="body" idx="4"/>
          </p:nvPr>
        </p:nvPicPr>
        <p:blipFill rotWithShape="1">
          <a:blip r:embed="rId3">
            <a:alphaModFix/>
          </a:blip>
          <a:srcRect/>
          <a:stretch/>
        </p:blipFill>
        <p:spPr>
          <a:xfrm>
            <a:off x="107504" y="5805264"/>
            <a:ext cx="8928900" cy="890100"/>
          </a:xfrm>
          <a:prstGeom prst="rect">
            <a:avLst/>
          </a:prstGeom>
          <a:noFill/>
          <a:ln>
            <a:noFill/>
          </a:ln>
        </p:spPr>
      </p:pic>
      <p:sp>
        <p:nvSpPr>
          <p:cNvPr id="382" name="Google Shape;382;p43"/>
          <p:cNvSpPr txBox="1">
            <a:spLocks noGrp="1"/>
          </p:cNvSpPr>
          <p:nvPr>
            <p:ph type="body" idx="2"/>
          </p:nvPr>
        </p:nvSpPr>
        <p:spPr>
          <a:xfrm>
            <a:off x="435825" y="0"/>
            <a:ext cx="8080200" cy="5336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sz="18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3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800">
              <a:latin typeface="Arial"/>
              <a:ea typeface="Arial"/>
              <a:cs typeface="Arial"/>
              <a:sym typeface="Arial"/>
            </a:endParaRPr>
          </a:p>
          <a:p>
            <a:pPr marL="0" marR="0" lvl="0" indent="0" algn="l" rtl="0">
              <a:spcBef>
                <a:spcPts val="0"/>
              </a:spcBef>
              <a:spcAft>
                <a:spcPts val="0"/>
              </a:spcAft>
              <a:buNone/>
            </a:pPr>
            <a:endParaRPr/>
          </a:p>
          <a:p>
            <a:pPr marL="0" marR="0" lvl="0" indent="0" algn="l" rtl="0">
              <a:spcBef>
                <a:spcPts val="0"/>
              </a:spcBef>
              <a:spcAft>
                <a:spcPts val="0"/>
              </a:spcAft>
              <a:buNone/>
            </a:pPr>
            <a:r>
              <a:rPr lang="en-GB" sz="3600"/>
              <a:t>Daily:</a:t>
            </a:r>
            <a:endParaRPr sz="3600"/>
          </a:p>
          <a:p>
            <a:pPr marL="457200" marR="0" lvl="0" indent="-457200" algn="l" rtl="0">
              <a:spcBef>
                <a:spcPts val="0"/>
              </a:spcBef>
              <a:spcAft>
                <a:spcPts val="0"/>
              </a:spcAft>
              <a:buSzPts val="3600"/>
              <a:buChar char="•"/>
            </a:pPr>
            <a:r>
              <a:rPr lang="en-GB" sz="3600"/>
              <a:t>Arithmetic practice (Daily 5) </a:t>
            </a:r>
            <a:endParaRPr sz="3600"/>
          </a:p>
          <a:p>
            <a:pPr marL="0" marR="0" lvl="0" indent="0" algn="l" rtl="0">
              <a:spcBef>
                <a:spcPts val="0"/>
              </a:spcBef>
              <a:spcAft>
                <a:spcPts val="0"/>
              </a:spcAft>
              <a:buNone/>
            </a:pPr>
            <a:endParaRPr sz="3600"/>
          </a:p>
          <a:p>
            <a:pPr marL="0" marR="0" lvl="0" indent="0" algn="l" rtl="0">
              <a:spcBef>
                <a:spcPts val="0"/>
              </a:spcBef>
              <a:spcAft>
                <a:spcPts val="0"/>
              </a:spcAft>
              <a:buNone/>
            </a:pPr>
            <a:r>
              <a:rPr lang="en-GB" sz="3600"/>
              <a:t>Half termly:</a:t>
            </a:r>
            <a:endParaRPr sz="3600"/>
          </a:p>
          <a:p>
            <a:pPr marL="457200" marR="0" lvl="0" indent="-457200" algn="l" rtl="0">
              <a:spcBef>
                <a:spcPts val="0"/>
              </a:spcBef>
              <a:spcAft>
                <a:spcPts val="0"/>
              </a:spcAft>
              <a:buSzPts val="3600"/>
              <a:buChar char="•"/>
            </a:pPr>
            <a:r>
              <a:rPr lang="en-GB" sz="3600"/>
              <a:t>Summative assessments (tests)</a:t>
            </a:r>
            <a:endParaRPr sz="3600"/>
          </a:p>
          <a:p>
            <a:pPr marL="0" marR="0" lvl="0" indent="0" algn="l" rtl="0">
              <a:spcBef>
                <a:spcPts val="0"/>
              </a:spcBef>
              <a:spcAft>
                <a:spcPts val="0"/>
              </a:spcAft>
              <a:buNone/>
            </a:pPr>
            <a:endParaRPr sz="3600"/>
          </a:p>
          <a:p>
            <a:pPr marL="0" marR="0" lvl="0" indent="0" algn="l" rtl="0">
              <a:spcBef>
                <a:spcPts val="0"/>
              </a:spcBef>
              <a:spcAft>
                <a:spcPts val="0"/>
              </a:spcAft>
              <a:buNone/>
            </a:pPr>
            <a:r>
              <a:rPr lang="en-GB" sz="3600"/>
              <a:t>End of year - </a:t>
            </a:r>
            <a:r>
              <a:rPr lang="en-GB" sz="3600">
                <a:solidFill>
                  <a:srgbClr val="0000FF"/>
                </a:solidFill>
              </a:rPr>
              <a:t>SATs</a:t>
            </a:r>
            <a:endParaRPr sz="3600">
              <a:solidFill>
                <a:srgbClr val="0000FF"/>
              </a:solidFill>
            </a:endParaRPr>
          </a:p>
          <a:p>
            <a:pPr marL="0" marR="0" lvl="0" indent="0" algn="l" rtl="0">
              <a:spcBef>
                <a:spcPts val="0"/>
              </a:spcBef>
              <a:spcAft>
                <a:spcPts val="0"/>
              </a:spcAft>
              <a:buNone/>
            </a:pPr>
            <a:endParaRPr/>
          </a:p>
          <a:p>
            <a:pPr marL="0" marR="0" lvl="0" indent="0" algn="l" rtl="0">
              <a:spcBef>
                <a:spcPts val="0"/>
              </a:spcBef>
              <a:spcAft>
                <a:spcPts val="0"/>
              </a:spcAft>
              <a:buNone/>
            </a:pPr>
            <a:endParaRPr/>
          </a:p>
        </p:txBody>
      </p:sp>
      <p:pic>
        <p:nvPicPr>
          <p:cNvPr id="383" name="Google Shape;383;p43"/>
          <p:cNvPicPr preferRelativeResize="0"/>
          <p:nvPr/>
        </p:nvPicPr>
        <p:blipFill>
          <a:blip r:embed="rId4">
            <a:alphaModFix/>
          </a:blip>
          <a:stretch>
            <a:fillRect/>
          </a:stretch>
        </p:blipFill>
        <p:spPr>
          <a:xfrm>
            <a:off x="7253299" y="1460700"/>
            <a:ext cx="1783099" cy="2078999"/>
          </a:xfrm>
          <a:prstGeom prst="rect">
            <a:avLst/>
          </a:prstGeom>
          <a:noFill/>
          <a:ln>
            <a:noFill/>
          </a:ln>
        </p:spPr>
      </p:pic>
      <p:pic>
        <p:nvPicPr>
          <p:cNvPr id="384" name="Google Shape;384;p43"/>
          <p:cNvPicPr preferRelativeResize="0"/>
          <p:nvPr/>
        </p:nvPicPr>
        <p:blipFill>
          <a:blip r:embed="rId5">
            <a:alphaModFix/>
          </a:blip>
          <a:stretch>
            <a:fillRect/>
          </a:stretch>
        </p:blipFill>
        <p:spPr>
          <a:xfrm>
            <a:off x="6814350" y="3789900"/>
            <a:ext cx="1905000" cy="1905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44"/>
          <p:cNvSpPr txBox="1">
            <a:spLocks noGrp="1"/>
          </p:cNvSpPr>
          <p:nvPr>
            <p:ph type="title"/>
          </p:nvPr>
        </p:nvSpPr>
        <p:spPr>
          <a:xfrm>
            <a:off x="0" y="0"/>
            <a:ext cx="9144000" cy="1340700"/>
          </a:xfrm>
          <a:prstGeom prst="rect">
            <a:avLst/>
          </a:prstGeom>
          <a:solidFill>
            <a:srgbClr val="0F243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GB">
                <a:solidFill>
                  <a:schemeClr val="lt1"/>
                </a:solidFill>
                <a:latin typeface="Arial"/>
                <a:ea typeface="Arial"/>
                <a:cs typeface="Arial"/>
                <a:sym typeface="Arial"/>
              </a:rPr>
              <a:t>Maths SATs </a:t>
            </a:r>
            <a:endParaRPr sz="4400" b="0" i="0" u="none" strike="noStrike" cap="none">
              <a:solidFill>
                <a:schemeClr val="lt1"/>
              </a:solidFill>
              <a:latin typeface="Arial"/>
              <a:ea typeface="Arial"/>
              <a:cs typeface="Arial"/>
              <a:sym typeface="Arial"/>
            </a:endParaRPr>
          </a:p>
        </p:txBody>
      </p:sp>
      <p:pic>
        <p:nvPicPr>
          <p:cNvPr id="390" name="Google Shape;390;p44"/>
          <p:cNvPicPr preferRelativeResize="0">
            <a:picLocks noGrp="1"/>
          </p:cNvPicPr>
          <p:nvPr>
            <p:ph type="body" idx="4"/>
          </p:nvPr>
        </p:nvPicPr>
        <p:blipFill rotWithShape="1">
          <a:blip r:embed="rId3">
            <a:alphaModFix/>
          </a:blip>
          <a:srcRect/>
          <a:stretch/>
        </p:blipFill>
        <p:spPr>
          <a:xfrm>
            <a:off x="107504" y="5805264"/>
            <a:ext cx="8928900" cy="890100"/>
          </a:xfrm>
          <a:prstGeom prst="rect">
            <a:avLst/>
          </a:prstGeom>
          <a:noFill/>
          <a:ln>
            <a:noFill/>
          </a:ln>
        </p:spPr>
      </p:pic>
      <p:pic>
        <p:nvPicPr>
          <p:cNvPr id="391" name="Google Shape;391;p44"/>
          <p:cNvPicPr preferRelativeResize="0"/>
          <p:nvPr/>
        </p:nvPicPr>
        <p:blipFill>
          <a:blip r:embed="rId4">
            <a:alphaModFix/>
          </a:blip>
          <a:stretch>
            <a:fillRect/>
          </a:stretch>
        </p:blipFill>
        <p:spPr>
          <a:xfrm>
            <a:off x="7253299" y="1460700"/>
            <a:ext cx="1783099" cy="2078999"/>
          </a:xfrm>
          <a:prstGeom prst="rect">
            <a:avLst/>
          </a:prstGeom>
          <a:noFill/>
          <a:ln>
            <a:noFill/>
          </a:ln>
        </p:spPr>
      </p:pic>
      <p:pic>
        <p:nvPicPr>
          <p:cNvPr id="392" name="Google Shape;392;p44"/>
          <p:cNvPicPr preferRelativeResize="0"/>
          <p:nvPr/>
        </p:nvPicPr>
        <p:blipFill>
          <a:blip r:embed="rId5">
            <a:alphaModFix/>
          </a:blip>
          <a:stretch>
            <a:fillRect/>
          </a:stretch>
        </p:blipFill>
        <p:spPr>
          <a:xfrm>
            <a:off x="6777000" y="3789900"/>
            <a:ext cx="2036850" cy="1905000"/>
          </a:xfrm>
          <a:prstGeom prst="rect">
            <a:avLst/>
          </a:prstGeom>
          <a:noFill/>
          <a:ln>
            <a:noFill/>
          </a:ln>
        </p:spPr>
      </p:pic>
      <p:sp>
        <p:nvSpPr>
          <p:cNvPr id="393" name="Google Shape;393;p44"/>
          <p:cNvSpPr txBox="1"/>
          <p:nvPr/>
        </p:nvSpPr>
        <p:spPr>
          <a:xfrm>
            <a:off x="216000" y="1525500"/>
            <a:ext cx="6493500" cy="4279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2500">
                <a:solidFill>
                  <a:schemeClr val="dk1"/>
                </a:solidFill>
              </a:rPr>
              <a:t>The Maths based elements of the SATs tests are divided into three parts;</a:t>
            </a:r>
            <a:endParaRPr sz="25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endParaRPr>
          </a:p>
          <a:p>
            <a:pPr marL="457200" lvl="0" indent="-387350" algn="l" rtl="0">
              <a:lnSpc>
                <a:spcPct val="115000"/>
              </a:lnSpc>
              <a:spcBef>
                <a:spcPts val="0"/>
              </a:spcBef>
              <a:spcAft>
                <a:spcPts val="0"/>
              </a:spcAft>
              <a:buClr>
                <a:schemeClr val="dk1"/>
              </a:buClr>
              <a:buSzPts val="2500"/>
              <a:buFont typeface="Twentieth Century"/>
              <a:buChar char="•"/>
            </a:pPr>
            <a:r>
              <a:rPr lang="en-GB" sz="2500">
                <a:solidFill>
                  <a:schemeClr val="dk1"/>
                </a:solidFill>
              </a:rPr>
              <a:t>Arithmetic (Paper 1) - Total Marks </a:t>
            </a:r>
            <a:r>
              <a:rPr lang="en-GB" sz="2500" b="1">
                <a:solidFill>
                  <a:srgbClr val="FF0000"/>
                </a:solidFill>
              </a:rPr>
              <a:t>40 </a:t>
            </a:r>
            <a:endParaRPr sz="2500" b="1">
              <a:solidFill>
                <a:srgbClr val="FF0000"/>
              </a:solidFill>
            </a:endParaRPr>
          </a:p>
          <a:p>
            <a:pPr marL="457200" lvl="0" indent="0" algn="l" rtl="0">
              <a:lnSpc>
                <a:spcPct val="115000"/>
              </a:lnSpc>
              <a:spcBef>
                <a:spcPts val="0"/>
              </a:spcBef>
              <a:spcAft>
                <a:spcPts val="0"/>
              </a:spcAft>
              <a:buNone/>
            </a:pPr>
            <a:r>
              <a:rPr lang="en-GB" sz="2500" b="1">
                <a:solidFill>
                  <a:srgbClr val="FF0000"/>
                </a:solidFill>
              </a:rPr>
              <a:t>(30 mins long)</a:t>
            </a:r>
            <a:endParaRPr sz="2500" b="1">
              <a:solidFill>
                <a:srgbClr val="FF0000"/>
              </a:solidFill>
            </a:endParaRPr>
          </a:p>
          <a:p>
            <a:pPr marL="0" lvl="0" indent="0" algn="l" rtl="0">
              <a:lnSpc>
                <a:spcPct val="115000"/>
              </a:lnSpc>
              <a:spcBef>
                <a:spcPts val="0"/>
              </a:spcBef>
              <a:spcAft>
                <a:spcPts val="0"/>
              </a:spcAft>
              <a:buClr>
                <a:schemeClr val="dk1"/>
              </a:buClr>
              <a:buSzPts val="1100"/>
              <a:buFont typeface="Arial"/>
              <a:buNone/>
            </a:pPr>
            <a:endParaRPr sz="2500">
              <a:solidFill>
                <a:schemeClr val="dk1"/>
              </a:solidFill>
            </a:endParaRPr>
          </a:p>
          <a:p>
            <a:pPr marL="457200" lvl="0" indent="-387350" algn="l" rtl="0">
              <a:lnSpc>
                <a:spcPct val="115000"/>
              </a:lnSpc>
              <a:spcBef>
                <a:spcPts val="0"/>
              </a:spcBef>
              <a:spcAft>
                <a:spcPts val="0"/>
              </a:spcAft>
              <a:buClr>
                <a:schemeClr val="dk1"/>
              </a:buClr>
              <a:buSzPts val="2500"/>
              <a:buChar char="•"/>
            </a:pPr>
            <a:r>
              <a:rPr lang="en-GB" sz="2500">
                <a:solidFill>
                  <a:schemeClr val="dk1"/>
                </a:solidFill>
              </a:rPr>
              <a:t>Reasoning (Papers 2 and 3) - Total marks </a:t>
            </a:r>
            <a:r>
              <a:rPr lang="en-GB" sz="2500" b="1">
                <a:solidFill>
                  <a:srgbClr val="FF0000"/>
                </a:solidFill>
              </a:rPr>
              <a:t>35 each (40 mins long) </a:t>
            </a:r>
            <a:endParaRPr sz="2500" b="1">
              <a:solidFill>
                <a:srgbClr val="FF0000"/>
              </a:solidFill>
            </a:endParaRPr>
          </a:p>
          <a:p>
            <a:pPr marL="457200" lvl="0" indent="0" algn="l" rtl="0">
              <a:lnSpc>
                <a:spcPct val="115000"/>
              </a:lnSpc>
              <a:spcBef>
                <a:spcPts val="0"/>
              </a:spcBef>
              <a:spcAft>
                <a:spcPts val="0"/>
              </a:spcAft>
              <a:buNone/>
            </a:pPr>
            <a:endParaRPr sz="1800" b="1">
              <a:solidFill>
                <a:srgbClr val="FF0000"/>
              </a:solidFill>
            </a:endParaRPr>
          </a:p>
          <a:p>
            <a:pPr marL="0" lvl="0" indent="0" algn="l" rtl="0">
              <a:lnSpc>
                <a:spcPct val="115000"/>
              </a:lnSpc>
              <a:spcBef>
                <a:spcPts val="0"/>
              </a:spcBef>
              <a:spcAft>
                <a:spcPts val="0"/>
              </a:spcAft>
              <a:buNone/>
            </a:pPr>
            <a:r>
              <a:rPr lang="en-GB" sz="2500">
                <a:solidFill>
                  <a:schemeClr val="dk1"/>
                </a:solidFill>
              </a:rPr>
              <a:t>All scores added to give a total out of </a:t>
            </a:r>
            <a:r>
              <a:rPr lang="en-GB" sz="2500" b="1">
                <a:solidFill>
                  <a:srgbClr val="FF0000"/>
                </a:solidFill>
              </a:rPr>
              <a:t>110. </a:t>
            </a:r>
            <a:endParaRPr sz="2500" b="1">
              <a:solidFill>
                <a:srgbClr val="FF0000"/>
              </a:solidFill>
            </a:endParaRPr>
          </a:p>
          <a:p>
            <a:pPr marL="0" lvl="0" indent="0" algn="l" rtl="0">
              <a:lnSpc>
                <a:spcPct val="115000"/>
              </a:lnSpc>
              <a:spcBef>
                <a:spcPts val="0"/>
              </a:spcBef>
              <a:spcAft>
                <a:spcPts val="0"/>
              </a:spcAft>
              <a:buNone/>
            </a:pPr>
            <a:endParaRPr sz="2500" b="1">
              <a:solidFill>
                <a:srgbClr val="FF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45"/>
          <p:cNvSpPr txBox="1">
            <a:spLocks noGrp="1"/>
          </p:cNvSpPr>
          <p:nvPr>
            <p:ph type="title"/>
          </p:nvPr>
        </p:nvSpPr>
        <p:spPr>
          <a:xfrm>
            <a:off x="0" y="0"/>
            <a:ext cx="9144000" cy="1340700"/>
          </a:xfrm>
          <a:prstGeom prst="rect">
            <a:avLst/>
          </a:prstGeom>
          <a:solidFill>
            <a:srgbClr val="0F243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GB">
                <a:solidFill>
                  <a:schemeClr val="lt1"/>
                </a:solidFill>
                <a:latin typeface="Arial"/>
                <a:ea typeface="Arial"/>
                <a:cs typeface="Arial"/>
                <a:sym typeface="Arial"/>
              </a:rPr>
              <a:t>Arithmetic examples</a:t>
            </a:r>
            <a:endParaRPr sz="4400" b="0" i="0" u="none" strike="noStrike" cap="none">
              <a:solidFill>
                <a:schemeClr val="lt1"/>
              </a:solidFill>
              <a:latin typeface="Arial"/>
              <a:ea typeface="Arial"/>
              <a:cs typeface="Arial"/>
              <a:sym typeface="Arial"/>
            </a:endParaRPr>
          </a:p>
        </p:txBody>
      </p:sp>
      <p:pic>
        <p:nvPicPr>
          <p:cNvPr id="399" name="Google Shape;399;p45"/>
          <p:cNvPicPr preferRelativeResize="0">
            <a:picLocks noGrp="1"/>
          </p:cNvPicPr>
          <p:nvPr>
            <p:ph type="body" idx="4"/>
          </p:nvPr>
        </p:nvPicPr>
        <p:blipFill rotWithShape="1">
          <a:blip r:embed="rId3">
            <a:alphaModFix/>
          </a:blip>
          <a:srcRect/>
          <a:stretch/>
        </p:blipFill>
        <p:spPr>
          <a:xfrm>
            <a:off x="107504" y="5805264"/>
            <a:ext cx="8928900" cy="890100"/>
          </a:xfrm>
          <a:prstGeom prst="rect">
            <a:avLst/>
          </a:prstGeom>
          <a:noFill/>
          <a:ln>
            <a:noFill/>
          </a:ln>
        </p:spPr>
      </p:pic>
      <p:pic>
        <p:nvPicPr>
          <p:cNvPr id="400" name="Google Shape;400;p45"/>
          <p:cNvPicPr preferRelativeResize="0"/>
          <p:nvPr/>
        </p:nvPicPr>
        <p:blipFill>
          <a:blip r:embed="rId4">
            <a:alphaModFix/>
          </a:blip>
          <a:stretch>
            <a:fillRect/>
          </a:stretch>
        </p:blipFill>
        <p:spPr>
          <a:xfrm>
            <a:off x="152400" y="1340700"/>
            <a:ext cx="8928898" cy="446457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46"/>
          <p:cNvSpPr txBox="1">
            <a:spLocks noGrp="1"/>
          </p:cNvSpPr>
          <p:nvPr>
            <p:ph type="title"/>
          </p:nvPr>
        </p:nvSpPr>
        <p:spPr>
          <a:xfrm>
            <a:off x="0" y="0"/>
            <a:ext cx="9144000" cy="1340700"/>
          </a:xfrm>
          <a:prstGeom prst="rect">
            <a:avLst/>
          </a:prstGeom>
          <a:solidFill>
            <a:srgbClr val="0F243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GB">
                <a:solidFill>
                  <a:schemeClr val="lt1"/>
                </a:solidFill>
                <a:latin typeface="Arial"/>
                <a:ea typeface="Arial"/>
                <a:cs typeface="Arial"/>
                <a:sym typeface="Arial"/>
              </a:rPr>
              <a:t>Reasoning examples</a:t>
            </a:r>
            <a:endParaRPr sz="4400" b="0" i="0" u="none" strike="noStrike" cap="none">
              <a:solidFill>
                <a:schemeClr val="lt1"/>
              </a:solidFill>
              <a:latin typeface="Arial"/>
              <a:ea typeface="Arial"/>
              <a:cs typeface="Arial"/>
              <a:sym typeface="Arial"/>
            </a:endParaRPr>
          </a:p>
        </p:txBody>
      </p:sp>
      <p:pic>
        <p:nvPicPr>
          <p:cNvPr id="406" name="Google Shape;406;p46"/>
          <p:cNvPicPr preferRelativeResize="0">
            <a:picLocks noGrp="1"/>
          </p:cNvPicPr>
          <p:nvPr>
            <p:ph type="body" idx="4"/>
          </p:nvPr>
        </p:nvPicPr>
        <p:blipFill rotWithShape="1">
          <a:blip r:embed="rId3">
            <a:alphaModFix/>
          </a:blip>
          <a:srcRect/>
          <a:stretch/>
        </p:blipFill>
        <p:spPr>
          <a:xfrm>
            <a:off x="107504" y="5805264"/>
            <a:ext cx="8928900" cy="890100"/>
          </a:xfrm>
          <a:prstGeom prst="rect">
            <a:avLst/>
          </a:prstGeom>
          <a:noFill/>
          <a:ln>
            <a:noFill/>
          </a:ln>
        </p:spPr>
      </p:pic>
      <p:pic>
        <p:nvPicPr>
          <p:cNvPr id="407" name="Google Shape;407;p46"/>
          <p:cNvPicPr preferRelativeResize="0"/>
          <p:nvPr/>
        </p:nvPicPr>
        <p:blipFill>
          <a:blip r:embed="rId4">
            <a:alphaModFix/>
          </a:blip>
          <a:stretch>
            <a:fillRect/>
          </a:stretch>
        </p:blipFill>
        <p:spPr>
          <a:xfrm>
            <a:off x="152400" y="1493100"/>
            <a:ext cx="8991601" cy="41597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47"/>
          <p:cNvSpPr txBox="1">
            <a:spLocks noGrp="1"/>
          </p:cNvSpPr>
          <p:nvPr>
            <p:ph type="body" idx="2"/>
          </p:nvPr>
        </p:nvSpPr>
        <p:spPr>
          <a:xfrm>
            <a:off x="236400" y="1445525"/>
            <a:ext cx="8671200" cy="5184900"/>
          </a:xfrm>
          <a:prstGeom prst="rect">
            <a:avLst/>
          </a:prstGeom>
        </p:spPr>
        <p:txBody>
          <a:bodyPr spcFirstLastPara="1" wrap="square" lIns="91425" tIns="91425" rIns="91425" bIns="91425" anchor="t" anchorCtr="0">
            <a:noAutofit/>
          </a:bodyPr>
          <a:lstStyle/>
          <a:p>
            <a:pPr marL="457200" lvl="0" indent="-381000" algn="l" rtl="0">
              <a:spcBef>
                <a:spcPts val="480"/>
              </a:spcBef>
              <a:spcAft>
                <a:spcPts val="0"/>
              </a:spcAft>
              <a:buSzPts val="2400"/>
              <a:buChar char="•"/>
            </a:pPr>
            <a:r>
              <a:rPr lang="en-GB"/>
              <a:t>When multiplying by 10 or 100, you just add a zero…</a:t>
            </a:r>
            <a:endParaRPr/>
          </a:p>
          <a:p>
            <a:pPr marL="457200" lvl="0" indent="0" algn="l" rtl="0">
              <a:spcBef>
                <a:spcPts val="480"/>
              </a:spcBef>
              <a:spcAft>
                <a:spcPts val="0"/>
              </a:spcAft>
              <a:buNone/>
            </a:pPr>
            <a:endParaRPr/>
          </a:p>
          <a:p>
            <a:pPr marL="457200" lvl="0" indent="-381000" algn="l" rtl="0">
              <a:spcBef>
                <a:spcPts val="480"/>
              </a:spcBef>
              <a:spcAft>
                <a:spcPts val="0"/>
              </a:spcAft>
              <a:buSzPts val="2400"/>
              <a:buChar char="•"/>
            </a:pPr>
            <a:r>
              <a:rPr lang="en-GB"/>
              <a:t>The decimal point can move across the place value columns (</a:t>
            </a:r>
            <a:r>
              <a:rPr lang="en-GB">
                <a:solidFill>
                  <a:srgbClr val="FF0000"/>
                </a:solidFill>
              </a:rPr>
              <a:t>the decimal point NEVER MOVES!</a:t>
            </a:r>
            <a:r>
              <a:rPr lang="en-GB"/>
              <a:t>) </a:t>
            </a:r>
            <a:endParaRPr/>
          </a:p>
          <a:p>
            <a:pPr marL="457200" lvl="0" indent="0" algn="l" rtl="0">
              <a:spcBef>
                <a:spcPts val="480"/>
              </a:spcBef>
              <a:spcAft>
                <a:spcPts val="0"/>
              </a:spcAft>
              <a:buNone/>
            </a:pPr>
            <a:endParaRPr/>
          </a:p>
          <a:p>
            <a:pPr marL="457200" lvl="0" indent="-381000" algn="l" rtl="0">
              <a:spcBef>
                <a:spcPts val="480"/>
              </a:spcBef>
              <a:spcAft>
                <a:spcPts val="0"/>
              </a:spcAft>
              <a:buSzPts val="2400"/>
              <a:buChar char="•"/>
            </a:pPr>
            <a:r>
              <a:rPr lang="en-GB"/>
              <a:t>Borrowing and exchanging...</a:t>
            </a:r>
            <a:br>
              <a:rPr lang="en-GB"/>
            </a:br>
            <a:endParaRPr/>
          </a:p>
          <a:p>
            <a:pPr marL="457200" lvl="0" indent="-381000" algn="l" rtl="0">
              <a:spcBef>
                <a:spcPts val="0"/>
              </a:spcBef>
              <a:spcAft>
                <a:spcPts val="0"/>
              </a:spcAft>
              <a:buSzPts val="2400"/>
              <a:buChar char="•"/>
            </a:pPr>
            <a:r>
              <a:rPr lang="en-GB"/>
              <a:t>Children switching operation during a calculation…</a:t>
            </a:r>
            <a:endParaRPr/>
          </a:p>
          <a:p>
            <a:pPr marL="457200" lvl="0" indent="0" algn="l" rtl="0">
              <a:spcBef>
                <a:spcPts val="480"/>
              </a:spcBef>
              <a:spcAft>
                <a:spcPts val="0"/>
              </a:spcAft>
              <a:buNone/>
            </a:pPr>
            <a:endParaRPr/>
          </a:p>
          <a:p>
            <a:pPr marL="457200" lvl="0" indent="-381000" algn="l" rtl="0">
              <a:spcBef>
                <a:spcPts val="480"/>
              </a:spcBef>
              <a:spcAft>
                <a:spcPts val="0"/>
              </a:spcAft>
              <a:buSzPts val="2400"/>
              <a:buChar char="•"/>
            </a:pPr>
            <a:r>
              <a:rPr lang="en-GB"/>
              <a:t>Not estimating an answer first or checking that it makes sense… </a:t>
            </a:r>
            <a:endParaRPr/>
          </a:p>
          <a:p>
            <a:pPr marL="152400" lvl="0" indent="0" algn="l" rtl="0">
              <a:spcBef>
                <a:spcPts val="480"/>
              </a:spcBef>
              <a:spcAft>
                <a:spcPts val="0"/>
              </a:spcAft>
              <a:buNone/>
            </a:pPr>
            <a:endParaRPr/>
          </a:p>
          <a:p>
            <a:pPr marL="152400" lvl="0" indent="0" algn="l" rtl="0">
              <a:spcBef>
                <a:spcPts val="480"/>
              </a:spcBef>
              <a:spcAft>
                <a:spcPts val="0"/>
              </a:spcAft>
              <a:buNone/>
            </a:pPr>
            <a:endParaRPr/>
          </a:p>
          <a:p>
            <a:pPr marL="152400" lvl="0" indent="0" algn="l" rtl="0">
              <a:spcBef>
                <a:spcPts val="480"/>
              </a:spcBef>
              <a:spcAft>
                <a:spcPts val="0"/>
              </a:spcAft>
              <a:buNone/>
            </a:pPr>
            <a:endParaRPr/>
          </a:p>
          <a:p>
            <a:pPr marL="152400" lvl="0" indent="0" algn="l" rtl="0">
              <a:spcBef>
                <a:spcPts val="480"/>
              </a:spcBef>
              <a:spcAft>
                <a:spcPts val="0"/>
              </a:spcAft>
              <a:buNone/>
            </a:pPr>
            <a:endParaRPr/>
          </a:p>
        </p:txBody>
      </p:sp>
      <p:pic>
        <p:nvPicPr>
          <p:cNvPr id="413" name="Google Shape;413;p47"/>
          <p:cNvPicPr preferRelativeResize="0">
            <a:picLocks noGrp="1"/>
          </p:cNvPicPr>
          <p:nvPr>
            <p:ph type="body" idx="4"/>
          </p:nvPr>
        </p:nvPicPr>
        <p:blipFill rotWithShape="1">
          <a:blip r:embed="rId3">
            <a:alphaModFix/>
          </a:blip>
          <a:srcRect/>
          <a:stretch/>
        </p:blipFill>
        <p:spPr>
          <a:xfrm>
            <a:off x="107504" y="5805264"/>
            <a:ext cx="8928900" cy="890100"/>
          </a:xfrm>
          <a:prstGeom prst="rect">
            <a:avLst/>
          </a:prstGeom>
          <a:noFill/>
          <a:ln>
            <a:noFill/>
          </a:ln>
        </p:spPr>
      </p:pic>
      <p:sp>
        <p:nvSpPr>
          <p:cNvPr id="414" name="Google Shape;414;p47"/>
          <p:cNvSpPr txBox="1">
            <a:spLocks noGrp="1"/>
          </p:cNvSpPr>
          <p:nvPr>
            <p:ph type="title"/>
          </p:nvPr>
        </p:nvSpPr>
        <p:spPr>
          <a:xfrm>
            <a:off x="0" y="0"/>
            <a:ext cx="9144000" cy="1340700"/>
          </a:xfrm>
          <a:prstGeom prst="rect">
            <a:avLst/>
          </a:prstGeom>
          <a:solidFill>
            <a:srgbClr val="0F243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GB">
                <a:solidFill>
                  <a:schemeClr val="lt1"/>
                </a:solidFill>
                <a:latin typeface="Arial"/>
                <a:ea typeface="Arial"/>
                <a:cs typeface="Arial"/>
                <a:sym typeface="Arial"/>
              </a:rPr>
              <a:t>Common Errors and Possible Misconceptions</a:t>
            </a:r>
            <a:endParaRPr sz="4400" b="0" i="0" u="none" strike="noStrike" cap="none">
              <a:solidFill>
                <a:schemeClr val="lt1"/>
              </a:solidFill>
              <a:latin typeface="Arial"/>
              <a:ea typeface="Arial"/>
              <a:cs typeface="Arial"/>
              <a:sym typeface="Arial"/>
            </a:endParaRPr>
          </a:p>
        </p:txBody>
      </p:sp>
      <p:pic>
        <p:nvPicPr>
          <p:cNvPr id="415" name="Google Shape;415;p47"/>
          <p:cNvPicPr preferRelativeResize="0"/>
          <p:nvPr/>
        </p:nvPicPr>
        <p:blipFill>
          <a:blip r:embed="rId4">
            <a:alphaModFix/>
          </a:blip>
          <a:stretch>
            <a:fillRect/>
          </a:stretch>
        </p:blipFill>
        <p:spPr>
          <a:xfrm>
            <a:off x="7174700" y="3111000"/>
            <a:ext cx="1584400" cy="15844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48"/>
          <p:cNvSpPr txBox="1">
            <a:spLocks noGrp="1"/>
          </p:cNvSpPr>
          <p:nvPr>
            <p:ph type="title"/>
          </p:nvPr>
        </p:nvSpPr>
        <p:spPr>
          <a:xfrm>
            <a:off x="0" y="0"/>
            <a:ext cx="9144000" cy="1340700"/>
          </a:xfrm>
          <a:prstGeom prst="rect">
            <a:avLst/>
          </a:prstGeom>
          <a:solidFill>
            <a:srgbClr val="0F243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GB">
                <a:solidFill>
                  <a:schemeClr val="lt1"/>
                </a:solidFill>
                <a:latin typeface="Arial"/>
                <a:ea typeface="Arial"/>
                <a:cs typeface="Arial"/>
                <a:sym typeface="Arial"/>
              </a:rPr>
              <a:t>How can you help?</a:t>
            </a:r>
            <a:endParaRPr sz="4400" b="0" i="0" u="none" strike="noStrike" cap="none">
              <a:solidFill>
                <a:schemeClr val="lt1"/>
              </a:solidFill>
              <a:latin typeface="Arial"/>
              <a:ea typeface="Arial"/>
              <a:cs typeface="Arial"/>
              <a:sym typeface="Arial"/>
            </a:endParaRPr>
          </a:p>
        </p:txBody>
      </p:sp>
      <p:pic>
        <p:nvPicPr>
          <p:cNvPr id="421" name="Google Shape;421;p48"/>
          <p:cNvPicPr preferRelativeResize="0">
            <a:picLocks noGrp="1"/>
          </p:cNvPicPr>
          <p:nvPr>
            <p:ph type="body" idx="4"/>
          </p:nvPr>
        </p:nvPicPr>
        <p:blipFill rotWithShape="1">
          <a:blip r:embed="rId3">
            <a:alphaModFix/>
          </a:blip>
          <a:srcRect/>
          <a:stretch/>
        </p:blipFill>
        <p:spPr>
          <a:xfrm>
            <a:off x="107504" y="5805264"/>
            <a:ext cx="8928900" cy="890100"/>
          </a:xfrm>
          <a:prstGeom prst="rect">
            <a:avLst/>
          </a:prstGeom>
          <a:noFill/>
          <a:ln>
            <a:noFill/>
          </a:ln>
        </p:spPr>
      </p:pic>
      <p:sp>
        <p:nvSpPr>
          <p:cNvPr id="422" name="Google Shape;422;p48"/>
          <p:cNvSpPr txBox="1">
            <a:spLocks noGrp="1"/>
          </p:cNvSpPr>
          <p:nvPr>
            <p:ph type="body" idx="2"/>
          </p:nvPr>
        </p:nvSpPr>
        <p:spPr>
          <a:xfrm>
            <a:off x="-5300" y="1340700"/>
            <a:ext cx="8928900" cy="45366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n-GB" sz="2600" b="1">
                <a:highlight>
                  <a:srgbClr val="FFF2CC"/>
                </a:highlight>
                <a:latin typeface="Arial"/>
                <a:ea typeface="Arial"/>
                <a:cs typeface="Arial"/>
                <a:sym typeface="Arial"/>
              </a:rPr>
              <a:t>Practising number facts</a:t>
            </a:r>
            <a:endParaRPr sz="2600" b="1">
              <a:highlight>
                <a:srgbClr val="FFF2CC"/>
              </a:highlight>
              <a:latin typeface="Arial"/>
              <a:ea typeface="Arial"/>
              <a:cs typeface="Arial"/>
              <a:sym typeface="Arial"/>
            </a:endParaRPr>
          </a:p>
          <a:p>
            <a:pPr marL="457200" lvl="0" indent="-342900" algn="l" rtl="0">
              <a:lnSpc>
                <a:spcPct val="115000"/>
              </a:lnSpc>
              <a:spcBef>
                <a:spcPts val="0"/>
              </a:spcBef>
              <a:spcAft>
                <a:spcPts val="0"/>
              </a:spcAft>
              <a:buSzPts val="1800"/>
              <a:buChar char="•"/>
            </a:pPr>
            <a:r>
              <a:rPr lang="en-GB" sz="1800"/>
              <a:t> </a:t>
            </a:r>
            <a:r>
              <a:rPr lang="en-GB" sz="1800" b="1"/>
              <a:t>Find out which number facts your child is learning at school (addition facts to 10, times tables, doubles, etc). Try to practice for a few minutes each day using a range of vocabulary.</a:t>
            </a:r>
            <a:endParaRPr sz="1800" b="1"/>
          </a:p>
          <a:p>
            <a:pPr marL="457200" lvl="0" indent="-342900" algn="l" rtl="0">
              <a:lnSpc>
                <a:spcPct val="115000"/>
              </a:lnSpc>
              <a:spcBef>
                <a:spcPts val="1000"/>
              </a:spcBef>
              <a:spcAft>
                <a:spcPts val="0"/>
              </a:spcAft>
              <a:buSzPts val="1800"/>
              <a:buChar char="•"/>
            </a:pPr>
            <a:r>
              <a:rPr lang="en-GB" sz="1800" b="1"/>
              <a:t>Have a ‘fact of the day’. Pin this fact up around the house. Practise reading it in a quiet, loud, squeaky voice. Ask your child if they can recall the fact.</a:t>
            </a:r>
            <a:endParaRPr sz="1800" b="1"/>
          </a:p>
          <a:p>
            <a:pPr marL="457200" lvl="0" indent="-342900" algn="l" rtl="0">
              <a:lnSpc>
                <a:spcPct val="115000"/>
              </a:lnSpc>
              <a:spcBef>
                <a:spcPts val="1000"/>
              </a:spcBef>
              <a:spcAft>
                <a:spcPts val="0"/>
              </a:spcAft>
              <a:buSzPts val="1800"/>
              <a:buChar char="•"/>
            </a:pPr>
            <a:r>
              <a:rPr lang="en-GB" sz="1800" b="1"/>
              <a:t>Play ‘tennis’ to practice complements with your child. You say a number. They reply with how much more is needed to make 10. You can also play this game with numbers totaling 20, 100 or 1000. Encourage your child to answer quickly, without counting or using fingers.</a:t>
            </a:r>
            <a:endParaRPr sz="1800" b="1"/>
          </a:p>
          <a:p>
            <a:pPr marL="457200" lvl="0" indent="-342900" algn="l" rtl="0">
              <a:lnSpc>
                <a:spcPct val="115000"/>
              </a:lnSpc>
              <a:spcBef>
                <a:spcPts val="1000"/>
              </a:spcBef>
              <a:spcAft>
                <a:spcPts val="0"/>
              </a:spcAft>
              <a:buSzPts val="1800"/>
              <a:buChar char="•"/>
            </a:pPr>
            <a:r>
              <a:rPr lang="en-GB" sz="1800" b="1"/>
              <a:t>Throw 2 dice. Ask your child to find the total of the numbers (+), the difference (-) or the product (x). Can they do this without counting?</a:t>
            </a:r>
            <a:endParaRPr sz="1800" b="1"/>
          </a:p>
          <a:p>
            <a:pPr marL="228600" lvl="0" indent="-228600" algn="l" rtl="0">
              <a:lnSpc>
                <a:spcPct val="115000"/>
              </a:lnSpc>
              <a:spcBef>
                <a:spcPts val="0"/>
              </a:spcBef>
              <a:spcAft>
                <a:spcPts val="0"/>
              </a:spcAft>
              <a:buClr>
                <a:schemeClr val="dk1"/>
              </a:buClr>
              <a:buSzPts val="1100"/>
              <a:buFont typeface="Arial"/>
              <a:buNone/>
            </a:pPr>
            <a:r>
              <a:rPr lang="en-GB" sz="1500">
                <a:latin typeface="Arial"/>
                <a:ea typeface="Arial"/>
                <a:cs typeface="Arial"/>
                <a:sym typeface="Arial"/>
              </a:rPr>
              <a:t>·</a:t>
            </a:r>
            <a:r>
              <a:rPr lang="en-GB" sz="700">
                <a:latin typeface="Times New Roman"/>
                <a:ea typeface="Times New Roman"/>
                <a:cs typeface="Times New Roman"/>
                <a:sym typeface="Times New Roman"/>
              </a:rPr>
              <a:t>        </a:t>
            </a:r>
            <a:endParaRPr sz="1500" b="1">
              <a:latin typeface="Arial"/>
              <a:ea typeface="Arial"/>
              <a:cs typeface="Arial"/>
              <a:sym typeface="Arial"/>
            </a:endParaRPr>
          </a:p>
        </p:txBody>
      </p:sp>
      <p:pic>
        <p:nvPicPr>
          <p:cNvPr id="423" name="Google Shape;423;p48"/>
          <p:cNvPicPr preferRelativeResize="0"/>
          <p:nvPr/>
        </p:nvPicPr>
        <p:blipFill>
          <a:blip r:embed="rId4">
            <a:alphaModFix/>
          </a:blip>
          <a:stretch>
            <a:fillRect/>
          </a:stretch>
        </p:blipFill>
        <p:spPr>
          <a:xfrm>
            <a:off x="107500" y="159875"/>
            <a:ext cx="977175" cy="1006450"/>
          </a:xfrm>
          <a:prstGeom prst="rect">
            <a:avLst/>
          </a:prstGeom>
          <a:noFill/>
          <a:ln>
            <a:noFill/>
          </a:ln>
        </p:spPr>
      </p:pic>
      <p:pic>
        <p:nvPicPr>
          <p:cNvPr id="424" name="Google Shape;424;p48"/>
          <p:cNvPicPr preferRelativeResize="0"/>
          <p:nvPr/>
        </p:nvPicPr>
        <p:blipFill>
          <a:blip r:embed="rId4">
            <a:alphaModFix/>
          </a:blip>
          <a:stretch>
            <a:fillRect/>
          </a:stretch>
        </p:blipFill>
        <p:spPr>
          <a:xfrm>
            <a:off x="8059225" y="159875"/>
            <a:ext cx="977175" cy="10064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49"/>
          <p:cNvSpPr txBox="1">
            <a:spLocks noGrp="1"/>
          </p:cNvSpPr>
          <p:nvPr>
            <p:ph type="title"/>
          </p:nvPr>
        </p:nvSpPr>
        <p:spPr>
          <a:xfrm>
            <a:off x="0" y="0"/>
            <a:ext cx="9144000" cy="1340700"/>
          </a:xfrm>
          <a:prstGeom prst="rect">
            <a:avLst/>
          </a:prstGeom>
          <a:solidFill>
            <a:srgbClr val="0F243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GB">
                <a:solidFill>
                  <a:schemeClr val="lt1"/>
                </a:solidFill>
                <a:latin typeface="Arial"/>
                <a:ea typeface="Arial"/>
                <a:cs typeface="Arial"/>
                <a:sym typeface="Arial"/>
              </a:rPr>
              <a:t>How can you help?</a:t>
            </a:r>
            <a:endParaRPr sz="4400" b="0" i="0" u="none" strike="noStrike" cap="none">
              <a:solidFill>
                <a:schemeClr val="lt1"/>
              </a:solidFill>
              <a:latin typeface="Arial"/>
              <a:ea typeface="Arial"/>
              <a:cs typeface="Arial"/>
              <a:sym typeface="Arial"/>
            </a:endParaRPr>
          </a:p>
        </p:txBody>
      </p:sp>
      <p:pic>
        <p:nvPicPr>
          <p:cNvPr id="430" name="Google Shape;430;p49"/>
          <p:cNvPicPr preferRelativeResize="0">
            <a:picLocks noGrp="1"/>
          </p:cNvPicPr>
          <p:nvPr>
            <p:ph type="body" idx="4"/>
          </p:nvPr>
        </p:nvPicPr>
        <p:blipFill rotWithShape="1">
          <a:blip r:embed="rId3">
            <a:alphaModFix/>
          </a:blip>
          <a:srcRect/>
          <a:stretch/>
        </p:blipFill>
        <p:spPr>
          <a:xfrm>
            <a:off x="107504" y="5805264"/>
            <a:ext cx="8928900" cy="890100"/>
          </a:xfrm>
          <a:prstGeom prst="rect">
            <a:avLst/>
          </a:prstGeom>
          <a:noFill/>
          <a:ln>
            <a:noFill/>
          </a:ln>
        </p:spPr>
      </p:pic>
      <p:sp>
        <p:nvSpPr>
          <p:cNvPr id="431" name="Google Shape;431;p49"/>
          <p:cNvSpPr txBox="1">
            <a:spLocks noGrp="1"/>
          </p:cNvSpPr>
          <p:nvPr>
            <p:ph type="body" idx="2"/>
          </p:nvPr>
        </p:nvSpPr>
        <p:spPr>
          <a:xfrm>
            <a:off x="0" y="1340700"/>
            <a:ext cx="9036300" cy="45366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None/>
            </a:pPr>
            <a:r>
              <a:rPr lang="en-GB" sz="2600" b="1">
                <a:highlight>
                  <a:srgbClr val="FFF2CC"/>
                </a:highlight>
                <a:latin typeface="Arial"/>
                <a:ea typeface="Arial"/>
                <a:cs typeface="Arial"/>
                <a:sym typeface="Arial"/>
              </a:rPr>
              <a:t>Practising number facts</a:t>
            </a:r>
            <a:endParaRPr sz="2600" b="1">
              <a:highlight>
                <a:srgbClr val="FFF2CC"/>
              </a:highlight>
              <a:latin typeface="Arial"/>
              <a:ea typeface="Arial"/>
              <a:cs typeface="Arial"/>
              <a:sym typeface="Arial"/>
            </a:endParaRPr>
          </a:p>
          <a:p>
            <a:pPr marL="457200" lvl="0" indent="-342900" algn="l" rtl="0">
              <a:lnSpc>
                <a:spcPct val="115000"/>
              </a:lnSpc>
              <a:spcBef>
                <a:spcPts val="0"/>
              </a:spcBef>
              <a:spcAft>
                <a:spcPts val="0"/>
              </a:spcAft>
              <a:buSzPts val="1800"/>
              <a:buChar char="•"/>
            </a:pPr>
            <a:r>
              <a:rPr lang="en-GB" sz="1800" b="1"/>
              <a:t>Use a set of playing cards (no pictures). Turn over two cards and ask your child to add or multiply the numbers. If they answer correctly they keep the cards. How many cards can they collect in 2 minutes?</a:t>
            </a:r>
            <a:endParaRPr sz="1800" b="1"/>
          </a:p>
          <a:p>
            <a:pPr marL="457200" lvl="0" indent="-342900" algn="l" rtl="0">
              <a:lnSpc>
                <a:spcPct val="115000"/>
              </a:lnSpc>
              <a:spcBef>
                <a:spcPts val="1000"/>
              </a:spcBef>
              <a:spcAft>
                <a:spcPts val="0"/>
              </a:spcAft>
              <a:buSzPts val="1800"/>
              <a:buChar char="•"/>
            </a:pPr>
            <a:r>
              <a:rPr lang="en-GB" sz="1800" b="1"/>
              <a:t>Play Bingo. Each player chooses five answers (e.g. numbers to 10 to practice simple addition, multiples of 5 to practice 5 times tables). Ask a question and if a player has the answer they can cross it off. The winner is the first player to cross off all their answers.</a:t>
            </a:r>
            <a:endParaRPr sz="1800" b="1"/>
          </a:p>
          <a:p>
            <a:pPr marL="457200" lvl="0" indent="-342900" algn="l" rtl="0">
              <a:lnSpc>
                <a:spcPct val="115000"/>
              </a:lnSpc>
              <a:spcBef>
                <a:spcPts val="1000"/>
              </a:spcBef>
              <a:spcAft>
                <a:spcPts val="0"/>
              </a:spcAft>
              <a:buSzPts val="1800"/>
              <a:buChar char="•"/>
            </a:pPr>
            <a:r>
              <a:rPr lang="en-GB" sz="1800" b="1"/>
              <a:t>Give your child an answer. Ask them to write as many addition sentences as they can with this answer (e.g. 100= ? + ?). Repeat the activity with subtraction or multiplication.</a:t>
            </a:r>
            <a:endParaRPr sz="1800" b="1"/>
          </a:p>
          <a:p>
            <a:pPr marL="457200" lvl="0" indent="-342900" algn="l" rtl="0">
              <a:lnSpc>
                <a:spcPct val="115000"/>
              </a:lnSpc>
              <a:spcBef>
                <a:spcPts val="1000"/>
              </a:spcBef>
              <a:spcAft>
                <a:spcPts val="0"/>
              </a:spcAft>
              <a:buSzPts val="1800"/>
              <a:buChar char="•"/>
            </a:pPr>
            <a:r>
              <a:rPr lang="en-GB" sz="1800" b="1"/>
              <a:t>Give your child a number fact (e.g. 75 +25 =100). Ask them what else they can find out from this fact (e.g. 25 +75=100, 100-75=25, 100 - 25 =75, 750+250=1000, 7.5 +2.5 = 10 etc). Add to list over the next few days.</a:t>
            </a:r>
            <a:endParaRPr sz="1800" b="1"/>
          </a:p>
          <a:p>
            <a:pPr marL="228600" lvl="0" indent="-228600" algn="l" rtl="0">
              <a:lnSpc>
                <a:spcPct val="115000"/>
              </a:lnSpc>
              <a:spcBef>
                <a:spcPts val="0"/>
              </a:spcBef>
              <a:spcAft>
                <a:spcPts val="0"/>
              </a:spcAft>
              <a:buNone/>
            </a:pPr>
            <a:endParaRPr sz="700">
              <a:latin typeface="Times New Roman"/>
              <a:ea typeface="Times New Roman"/>
              <a:cs typeface="Times New Roman"/>
              <a:sym typeface="Times New Roman"/>
            </a:endParaRPr>
          </a:p>
          <a:p>
            <a:pPr marL="228600" lvl="0" indent="-228600" algn="l" rtl="0">
              <a:lnSpc>
                <a:spcPct val="115000"/>
              </a:lnSpc>
              <a:spcBef>
                <a:spcPts val="0"/>
              </a:spcBef>
              <a:spcAft>
                <a:spcPts val="0"/>
              </a:spcAft>
              <a:buNone/>
            </a:pPr>
            <a:r>
              <a:rPr lang="en-GB" sz="1500">
                <a:latin typeface="Arial"/>
                <a:ea typeface="Arial"/>
                <a:cs typeface="Arial"/>
                <a:sym typeface="Arial"/>
              </a:rPr>
              <a:t>·</a:t>
            </a:r>
            <a:r>
              <a:rPr lang="en-GB" sz="700">
                <a:latin typeface="Times New Roman"/>
                <a:ea typeface="Times New Roman"/>
                <a:cs typeface="Times New Roman"/>
                <a:sym typeface="Times New Roman"/>
              </a:rPr>
              <a:t>        </a:t>
            </a:r>
            <a:endParaRPr sz="1500" b="1">
              <a:latin typeface="Arial"/>
              <a:ea typeface="Arial"/>
              <a:cs typeface="Arial"/>
              <a:sym typeface="Arial"/>
            </a:endParaRPr>
          </a:p>
        </p:txBody>
      </p:sp>
      <p:pic>
        <p:nvPicPr>
          <p:cNvPr id="432" name="Google Shape;432;p49"/>
          <p:cNvPicPr preferRelativeResize="0"/>
          <p:nvPr/>
        </p:nvPicPr>
        <p:blipFill>
          <a:blip r:embed="rId4">
            <a:alphaModFix/>
          </a:blip>
          <a:stretch>
            <a:fillRect/>
          </a:stretch>
        </p:blipFill>
        <p:spPr>
          <a:xfrm>
            <a:off x="107500" y="159875"/>
            <a:ext cx="977175" cy="1006450"/>
          </a:xfrm>
          <a:prstGeom prst="rect">
            <a:avLst/>
          </a:prstGeom>
          <a:noFill/>
          <a:ln>
            <a:noFill/>
          </a:ln>
        </p:spPr>
      </p:pic>
      <p:pic>
        <p:nvPicPr>
          <p:cNvPr id="433" name="Google Shape;433;p49"/>
          <p:cNvPicPr preferRelativeResize="0"/>
          <p:nvPr/>
        </p:nvPicPr>
        <p:blipFill>
          <a:blip r:embed="rId4">
            <a:alphaModFix/>
          </a:blip>
          <a:stretch>
            <a:fillRect/>
          </a:stretch>
        </p:blipFill>
        <p:spPr>
          <a:xfrm>
            <a:off x="8059225" y="159875"/>
            <a:ext cx="977175" cy="10064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50"/>
          <p:cNvSpPr txBox="1">
            <a:spLocks noGrp="1"/>
          </p:cNvSpPr>
          <p:nvPr>
            <p:ph type="title"/>
          </p:nvPr>
        </p:nvSpPr>
        <p:spPr>
          <a:xfrm>
            <a:off x="0" y="0"/>
            <a:ext cx="9144000" cy="1340700"/>
          </a:xfrm>
          <a:prstGeom prst="rect">
            <a:avLst/>
          </a:prstGeom>
          <a:solidFill>
            <a:srgbClr val="0F243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GB">
                <a:solidFill>
                  <a:schemeClr val="lt1"/>
                </a:solidFill>
                <a:latin typeface="Arial"/>
                <a:ea typeface="Arial"/>
                <a:cs typeface="Arial"/>
                <a:sym typeface="Arial"/>
              </a:rPr>
              <a:t>How can you help?</a:t>
            </a:r>
            <a:endParaRPr sz="4400" b="0" i="0" u="none" strike="noStrike" cap="none">
              <a:solidFill>
                <a:schemeClr val="lt1"/>
              </a:solidFill>
              <a:latin typeface="Arial"/>
              <a:ea typeface="Arial"/>
              <a:cs typeface="Arial"/>
              <a:sym typeface="Arial"/>
            </a:endParaRPr>
          </a:p>
        </p:txBody>
      </p:sp>
      <p:pic>
        <p:nvPicPr>
          <p:cNvPr id="439" name="Google Shape;439;p50"/>
          <p:cNvPicPr preferRelativeResize="0">
            <a:picLocks noGrp="1"/>
          </p:cNvPicPr>
          <p:nvPr>
            <p:ph type="body" idx="4"/>
          </p:nvPr>
        </p:nvPicPr>
        <p:blipFill rotWithShape="1">
          <a:blip r:embed="rId3">
            <a:alphaModFix/>
          </a:blip>
          <a:srcRect/>
          <a:stretch/>
        </p:blipFill>
        <p:spPr>
          <a:xfrm>
            <a:off x="107504" y="5805264"/>
            <a:ext cx="8928900" cy="890100"/>
          </a:xfrm>
          <a:prstGeom prst="rect">
            <a:avLst/>
          </a:prstGeom>
          <a:noFill/>
          <a:ln>
            <a:noFill/>
          </a:ln>
        </p:spPr>
      </p:pic>
      <p:sp>
        <p:nvSpPr>
          <p:cNvPr id="440" name="Google Shape;440;p50"/>
          <p:cNvSpPr txBox="1">
            <a:spLocks noGrp="1"/>
          </p:cNvSpPr>
          <p:nvPr>
            <p:ph type="body" idx="2"/>
          </p:nvPr>
        </p:nvSpPr>
        <p:spPr>
          <a:xfrm>
            <a:off x="107500" y="1340700"/>
            <a:ext cx="8829600" cy="45366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None/>
            </a:pPr>
            <a:r>
              <a:rPr lang="en-GB" sz="2600" b="1">
                <a:highlight>
                  <a:srgbClr val="D9EAD3"/>
                </a:highlight>
                <a:latin typeface="Arial"/>
                <a:ea typeface="Arial"/>
                <a:cs typeface="Arial"/>
                <a:sym typeface="Arial"/>
              </a:rPr>
              <a:t>Real Life Problems</a:t>
            </a:r>
            <a:endParaRPr sz="2800" b="1">
              <a:highlight>
                <a:srgbClr val="D9EAD3"/>
              </a:highlight>
              <a:latin typeface="Arial"/>
              <a:ea typeface="Arial"/>
              <a:cs typeface="Arial"/>
              <a:sym typeface="Arial"/>
            </a:endParaRPr>
          </a:p>
          <a:p>
            <a:pPr marL="457200" lvl="0" indent="-342900" algn="l" rtl="0">
              <a:lnSpc>
                <a:spcPct val="115000"/>
              </a:lnSpc>
              <a:spcBef>
                <a:spcPts val="1000"/>
              </a:spcBef>
              <a:spcAft>
                <a:spcPts val="0"/>
              </a:spcAft>
              <a:buSzPts val="1800"/>
              <a:buChar char="•"/>
            </a:pPr>
            <a:r>
              <a:rPr lang="en-GB" sz="800">
                <a:latin typeface="Times New Roman"/>
                <a:ea typeface="Times New Roman"/>
                <a:cs typeface="Times New Roman"/>
                <a:sym typeface="Times New Roman"/>
              </a:rPr>
              <a:t> </a:t>
            </a:r>
            <a:r>
              <a:rPr lang="en-GB" sz="1900" b="1">
                <a:latin typeface="Arial"/>
                <a:ea typeface="Arial"/>
                <a:cs typeface="Arial"/>
                <a:sym typeface="Arial"/>
              </a:rPr>
              <a:t>Go shopping with your child to buy two or three items. Ask them to work out the total amount spent and how much change you will get.</a:t>
            </a:r>
            <a:endParaRPr sz="1900" b="1">
              <a:latin typeface="Arial"/>
              <a:ea typeface="Arial"/>
              <a:cs typeface="Arial"/>
              <a:sym typeface="Arial"/>
            </a:endParaRPr>
          </a:p>
          <a:p>
            <a:pPr marL="457200" lvl="0" indent="-349250" algn="l" rtl="0">
              <a:lnSpc>
                <a:spcPct val="115000"/>
              </a:lnSpc>
              <a:spcBef>
                <a:spcPts val="1000"/>
              </a:spcBef>
              <a:spcAft>
                <a:spcPts val="0"/>
              </a:spcAft>
              <a:buSzPts val="1900"/>
              <a:buFont typeface="Arial"/>
              <a:buChar char="•"/>
            </a:pPr>
            <a:r>
              <a:rPr lang="en-GB" sz="1900" b="1">
                <a:latin typeface="Arial"/>
                <a:ea typeface="Arial"/>
                <a:cs typeface="Arial"/>
                <a:sym typeface="Arial"/>
              </a:rPr>
              <a:t>Buy some items with a percentage extra free. Help your child to calculate how much of the product is free.</a:t>
            </a:r>
            <a:endParaRPr sz="1900" b="1">
              <a:latin typeface="Arial"/>
              <a:ea typeface="Arial"/>
              <a:cs typeface="Arial"/>
              <a:sym typeface="Arial"/>
            </a:endParaRPr>
          </a:p>
          <a:p>
            <a:pPr marL="457200" lvl="0" indent="-349250" algn="l" rtl="0">
              <a:lnSpc>
                <a:spcPct val="115000"/>
              </a:lnSpc>
              <a:spcBef>
                <a:spcPts val="1000"/>
              </a:spcBef>
              <a:spcAft>
                <a:spcPts val="0"/>
              </a:spcAft>
              <a:buSzPts val="1900"/>
              <a:buChar char="•"/>
            </a:pPr>
            <a:r>
              <a:rPr lang="en-GB" sz="1900" b="1">
                <a:latin typeface="Arial"/>
                <a:ea typeface="Arial"/>
                <a:cs typeface="Arial"/>
                <a:sym typeface="Arial"/>
              </a:rPr>
              <a:t>Plan an outing during the holidays. Ask your child to think about what time you will need to set off and how much money you will need to take.</a:t>
            </a:r>
            <a:endParaRPr sz="1900" b="1">
              <a:latin typeface="Arial"/>
              <a:ea typeface="Arial"/>
              <a:cs typeface="Arial"/>
              <a:sym typeface="Arial"/>
            </a:endParaRPr>
          </a:p>
          <a:p>
            <a:pPr marL="457200" lvl="0" indent="-349250" algn="l" rtl="0">
              <a:lnSpc>
                <a:spcPct val="115000"/>
              </a:lnSpc>
              <a:spcBef>
                <a:spcPts val="1000"/>
              </a:spcBef>
              <a:spcAft>
                <a:spcPts val="0"/>
              </a:spcAft>
              <a:buSzPts val="1900"/>
              <a:buChar char="•"/>
            </a:pPr>
            <a:r>
              <a:rPr lang="en-GB" sz="1900" b="1">
                <a:latin typeface="Arial"/>
                <a:ea typeface="Arial"/>
                <a:cs typeface="Arial"/>
                <a:sym typeface="Arial"/>
              </a:rPr>
              <a:t>Use a TV guide. Ask your child to think about the length of their favourite programmes. Can they calculate how long they send watching TV each day/week?</a:t>
            </a:r>
            <a:endParaRPr sz="1900" b="1">
              <a:latin typeface="Arial"/>
              <a:ea typeface="Arial"/>
              <a:cs typeface="Arial"/>
              <a:sym typeface="Arial"/>
            </a:endParaRPr>
          </a:p>
          <a:p>
            <a:pPr marL="0" lvl="0" indent="0" algn="l" rtl="0">
              <a:lnSpc>
                <a:spcPct val="115000"/>
              </a:lnSpc>
              <a:spcBef>
                <a:spcPts val="0"/>
              </a:spcBef>
              <a:spcAft>
                <a:spcPts val="0"/>
              </a:spcAft>
              <a:buNone/>
            </a:pPr>
            <a:endParaRPr sz="1800" b="1">
              <a:latin typeface="Arial"/>
              <a:ea typeface="Arial"/>
              <a:cs typeface="Arial"/>
              <a:sym typeface="Arial"/>
            </a:endParaRPr>
          </a:p>
          <a:p>
            <a:pPr marL="228600" lvl="0" indent="-228600" algn="l" rtl="0">
              <a:lnSpc>
                <a:spcPct val="115000"/>
              </a:lnSpc>
              <a:spcBef>
                <a:spcPts val="0"/>
              </a:spcBef>
              <a:spcAft>
                <a:spcPts val="0"/>
              </a:spcAft>
              <a:buNone/>
            </a:pPr>
            <a:endParaRPr sz="700">
              <a:latin typeface="Times New Roman"/>
              <a:ea typeface="Times New Roman"/>
              <a:cs typeface="Times New Roman"/>
              <a:sym typeface="Times New Roman"/>
            </a:endParaRPr>
          </a:p>
          <a:p>
            <a:pPr marL="228600" lvl="0" indent="-228600" algn="l" rtl="0">
              <a:lnSpc>
                <a:spcPct val="115000"/>
              </a:lnSpc>
              <a:spcBef>
                <a:spcPts val="0"/>
              </a:spcBef>
              <a:spcAft>
                <a:spcPts val="0"/>
              </a:spcAft>
              <a:buNone/>
            </a:pPr>
            <a:r>
              <a:rPr lang="en-GB" sz="1500">
                <a:latin typeface="Arial"/>
                <a:ea typeface="Arial"/>
                <a:cs typeface="Arial"/>
                <a:sym typeface="Arial"/>
              </a:rPr>
              <a:t>·</a:t>
            </a:r>
            <a:r>
              <a:rPr lang="en-GB" sz="700">
                <a:latin typeface="Times New Roman"/>
                <a:ea typeface="Times New Roman"/>
                <a:cs typeface="Times New Roman"/>
                <a:sym typeface="Times New Roman"/>
              </a:rPr>
              <a:t>        </a:t>
            </a:r>
            <a:endParaRPr sz="1500" b="1">
              <a:latin typeface="Arial"/>
              <a:ea typeface="Arial"/>
              <a:cs typeface="Arial"/>
              <a:sym typeface="Arial"/>
            </a:endParaRPr>
          </a:p>
        </p:txBody>
      </p:sp>
      <p:pic>
        <p:nvPicPr>
          <p:cNvPr id="441" name="Google Shape;441;p50"/>
          <p:cNvPicPr preferRelativeResize="0"/>
          <p:nvPr/>
        </p:nvPicPr>
        <p:blipFill>
          <a:blip r:embed="rId4">
            <a:alphaModFix/>
          </a:blip>
          <a:stretch>
            <a:fillRect/>
          </a:stretch>
        </p:blipFill>
        <p:spPr>
          <a:xfrm>
            <a:off x="107500" y="159875"/>
            <a:ext cx="977175" cy="1006450"/>
          </a:xfrm>
          <a:prstGeom prst="rect">
            <a:avLst/>
          </a:prstGeom>
          <a:noFill/>
          <a:ln>
            <a:noFill/>
          </a:ln>
        </p:spPr>
      </p:pic>
      <p:pic>
        <p:nvPicPr>
          <p:cNvPr id="442" name="Google Shape;442;p50"/>
          <p:cNvPicPr preferRelativeResize="0"/>
          <p:nvPr/>
        </p:nvPicPr>
        <p:blipFill>
          <a:blip r:embed="rId4">
            <a:alphaModFix/>
          </a:blip>
          <a:stretch>
            <a:fillRect/>
          </a:stretch>
        </p:blipFill>
        <p:spPr>
          <a:xfrm>
            <a:off x="8059225" y="159875"/>
            <a:ext cx="977175" cy="10064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6"/>
          <p:cNvSpPr txBox="1">
            <a:spLocks noGrp="1"/>
          </p:cNvSpPr>
          <p:nvPr>
            <p:ph type="title"/>
          </p:nvPr>
        </p:nvSpPr>
        <p:spPr>
          <a:xfrm>
            <a:off x="-75" y="0"/>
            <a:ext cx="9144000" cy="1340700"/>
          </a:xfrm>
          <a:prstGeom prst="rect">
            <a:avLst/>
          </a:prstGeom>
          <a:solidFill>
            <a:srgbClr val="0F243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GB">
                <a:solidFill>
                  <a:schemeClr val="lt1"/>
                </a:solidFill>
                <a:latin typeface="Century Gothic"/>
                <a:ea typeface="Century Gothic"/>
                <a:cs typeface="Century Gothic"/>
                <a:sym typeface="Century Gothic"/>
              </a:rPr>
              <a:t>Social Media </a:t>
            </a:r>
            <a:endParaRPr>
              <a:solidFill>
                <a:schemeClr val="lt1"/>
              </a:solidFill>
              <a:latin typeface="Century Gothic"/>
              <a:ea typeface="Century Gothic"/>
              <a:cs typeface="Century Gothic"/>
              <a:sym typeface="Century Gothic"/>
            </a:endParaRPr>
          </a:p>
        </p:txBody>
      </p:sp>
      <p:sp>
        <p:nvSpPr>
          <p:cNvPr id="167" name="Google Shape;167;p26"/>
          <p:cNvSpPr/>
          <p:nvPr/>
        </p:nvSpPr>
        <p:spPr>
          <a:xfrm>
            <a:off x="5249450" y="1493100"/>
            <a:ext cx="568200" cy="452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6"/>
          <p:cNvSpPr/>
          <p:nvPr/>
        </p:nvSpPr>
        <p:spPr>
          <a:xfrm>
            <a:off x="8368525" y="1385300"/>
            <a:ext cx="568200" cy="452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6"/>
          <p:cNvSpPr txBox="1"/>
          <p:nvPr/>
        </p:nvSpPr>
        <p:spPr>
          <a:xfrm>
            <a:off x="4825650" y="2485075"/>
            <a:ext cx="9600" cy="21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70" name="Google Shape;170;p26"/>
          <p:cNvSpPr/>
          <p:nvPr/>
        </p:nvSpPr>
        <p:spPr>
          <a:xfrm>
            <a:off x="3881700" y="6077800"/>
            <a:ext cx="654900" cy="452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6"/>
          <p:cNvSpPr/>
          <p:nvPr/>
        </p:nvSpPr>
        <p:spPr>
          <a:xfrm>
            <a:off x="8445575" y="6077800"/>
            <a:ext cx="654900" cy="452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6"/>
          <p:cNvSpPr/>
          <p:nvPr/>
        </p:nvSpPr>
        <p:spPr>
          <a:xfrm>
            <a:off x="7946425" y="5548050"/>
            <a:ext cx="1040400" cy="1020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6"/>
          <p:cNvSpPr/>
          <p:nvPr/>
        </p:nvSpPr>
        <p:spPr>
          <a:xfrm>
            <a:off x="8447275" y="6174125"/>
            <a:ext cx="696600" cy="684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4" name="Google Shape;174;p26"/>
          <p:cNvPicPr preferRelativeResize="0"/>
          <p:nvPr/>
        </p:nvPicPr>
        <p:blipFill>
          <a:blip r:embed="rId3">
            <a:alphaModFix/>
          </a:blip>
          <a:stretch>
            <a:fillRect/>
          </a:stretch>
        </p:blipFill>
        <p:spPr>
          <a:xfrm>
            <a:off x="136450" y="1741825"/>
            <a:ext cx="3901008" cy="4432302"/>
          </a:xfrm>
          <a:prstGeom prst="rect">
            <a:avLst/>
          </a:prstGeom>
          <a:noFill/>
          <a:ln>
            <a:noFill/>
          </a:ln>
        </p:spPr>
      </p:pic>
      <p:pic>
        <p:nvPicPr>
          <p:cNvPr id="175" name="Google Shape;175;p26"/>
          <p:cNvPicPr preferRelativeResize="0"/>
          <p:nvPr/>
        </p:nvPicPr>
        <p:blipFill>
          <a:blip r:embed="rId4">
            <a:alphaModFix/>
          </a:blip>
          <a:stretch>
            <a:fillRect/>
          </a:stretch>
        </p:blipFill>
        <p:spPr>
          <a:xfrm>
            <a:off x="4162600" y="1741825"/>
            <a:ext cx="2180412" cy="4432300"/>
          </a:xfrm>
          <a:prstGeom prst="rect">
            <a:avLst/>
          </a:prstGeom>
          <a:noFill/>
          <a:ln>
            <a:noFill/>
          </a:ln>
        </p:spPr>
      </p:pic>
      <p:pic>
        <p:nvPicPr>
          <p:cNvPr id="176" name="Google Shape;176;p26"/>
          <p:cNvPicPr preferRelativeResize="0"/>
          <p:nvPr/>
        </p:nvPicPr>
        <p:blipFill>
          <a:blip r:embed="rId5">
            <a:alphaModFix/>
          </a:blip>
          <a:stretch>
            <a:fillRect/>
          </a:stretch>
        </p:blipFill>
        <p:spPr>
          <a:xfrm>
            <a:off x="6520771" y="1741825"/>
            <a:ext cx="2486787" cy="44322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51"/>
          <p:cNvSpPr txBox="1">
            <a:spLocks noGrp="1"/>
          </p:cNvSpPr>
          <p:nvPr>
            <p:ph type="title"/>
          </p:nvPr>
        </p:nvSpPr>
        <p:spPr>
          <a:xfrm>
            <a:off x="0" y="0"/>
            <a:ext cx="9144000" cy="1340700"/>
          </a:xfrm>
          <a:prstGeom prst="rect">
            <a:avLst/>
          </a:prstGeom>
          <a:solidFill>
            <a:srgbClr val="0F243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GB">
                <a:solidFill>
                  <a:schemeClr val="lt1"/>
                </a:solidFill>
                <a:latin typeface="Arial"/>
                <a:ea typeface="Arial"/>
                <a:cs typeface="Arial"/>
                <a:sym typeface="Arial"/>
              </a:rPr>
              <a:t>How can you help?</a:t>
            </a:r>
            <a:endParaRPr sz="4400" b="0" i="0" u="none" strike="noStrike" cap="none">
              <a:solidFill>
                <a:schemeClr val="lt1"/>
              </a:solidFill>
              <a:latin typeface="Arial"/>
              <a:ea typeface="Arial"/>
              <a:cs typeface="Arial"/>
              <a:sym typeface="Arial"/>
            </a:endParaRPr>
          </a:p>
        </p:txBody>
      </p:sp>
      <p:pic>
        <p:nvPicPr>
          <p:cNvPr id="448" name="Google Shape;448;p51"/>
          <p:cNvPicPr preferRelativeResize="0">
            <a:picLocks noGrp="1"/>
          </p:cNvPicPr>
          <p:nvPr>
            <p:ph type="body" idx="4"/>
          </p:nvPr>
        </p:nvPicPr>
        <p:blipFill rotWithShape="1">
          <a:blip r:embed="rId3">
            <a:alphaModFix/>
          </a:blip>
          <a:srcRect/>
          <a:stretch/>
        </p:blipFill>
        <p:spPr>
          <a:xfrm>
            <a:off x="107504" y="5805264"/>
            <a:ext cx="8928900" cy="890100"/>
          </a:xfrm>
          <a:prstGeom prst="rect">
            <a:avLst/>
          </a:prstGeom>
          <a:noFill/>
          <a:ln>
            <a:noFill/>
          </a:ln>
        </p:spPr>
      </p:pic>
      <p:sp>
        <p:nvSpPr>
          <p:cNvPr id="449" name="Google Shape;449;p51"/>
          <p:cNvSpPr txBox="1">
            <a:spLocks noGrp="1"/>
          </p:cNvSpPr>
          <p:nvPr>
            <p:ph type="body" idx="2"/>
          </p:nvPr>
        </p:nvSpPr>
        <p:spPr>
          <a:xfrm>
            <a:off x="194975" y="1340700"/>
            <a:ext cx="8430000" cy="45366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None/>
            </a:pPr>
            <a:r>
              <a:rPr lang="en-GB" sz="2600" b="1">
                <a:highlight>
                  <a:srgbClr val="D9EAD3"/>
                </a:highlight>
                <a:latin typeface="Arial"/>
                <a:ea typeface="Arial"/>
                <a:cs typeface="Arial"/>
                <a:sym typeface="Arial"/>
              </a:rPr>
              <a:t>Real Life Problems</a:t>
            </a:r>
            <a:endParaRPr sz="2600" b="1">
              <a:highlight>
                <a:srgbClr val="D9EAD3"/>
              </a:highlight>
              <a:latin typeface="Arial"/>
              <a:ea typeface="Arial"/>
              <a:cs typeface="Arial"/>
              <a:sym typeface="Arial"/>
            </a:endParaRPr>
          </a:p>
          <a:p>
            <a:pPr marL="0" lvl="0" indent="0" algn="ctr" rtl="0">
              <a:lnSpc>
                <a:spcPct val="115000"/>
              </a:lnSpc>
              <a:spcBef>
                <a:spcPts val="0"/>
              </a:spcBef>
              <a:spcAft>
                <a:spcPts val="0"/>
              </a:spcAft>
              <a:buNone/>
            </a:pPr>
            <a:endParaRPr sz="2600" b="1">
              <a:latin typeface="Arial"/>
              <a:ea typeface="Arial"/>
              <a:cs typeface="Arial"/>
              <a:sym typeface="Arial"/>
            </a:endParaRPr>
          </a:p>
          <a:p>
            <a:pPr marL="457200" lvl="0" indent="-368300" algn="l" rtl="0">
              <a:lnSpc>
                <a:spcPct val="115000"/>
              </a:lnSpc>
              <a:spcBef>
                <a:spcPts val="0"/>
              </a:spcBef>
              <a:spcAft>
                <a:spcPts val="0"/>
              </a:spcAft>
              <a:buSzPts val="2200"/>
              <a:buChar char="•"/>
            </a:pPr>
            <a:r>
              <a:rPr lang="en-GB" sz="2200" b="1">
                <a:latin typeface="Arial"/>
                <a:ea typeface="Arial"/>
                <a:cs typeface="Arial"/>
                <a:sym typeface="Arial"/>
              </a:rPr>
              <a:t>Use a train or bus timetable. Ask your child to work out how long a journey between two places should take. Go on the journey. Do you arrive earlier or later than expected? How much earlier/later?</a:t>
            </a:r>
            <a:endParaRPr sz="2200" b="1">
              <a:latin typeface="Arial"/>
              <a:ea typeface="Arial"/>
              <a:cs typeface="Arial"/>
              <a:sym typeface="Arial"/>
            </a:endParaRPr>
          </a:p>
          <a:p>
            <a:pPr marL="457200" lvl="0" indent="-368300" algn="l" rtl="0">
              <a:lnSpc>
                <a:spcPct val="115000"/>
              </a:lnSpc>
              <a:spcBef>
                <a:spcPts val="1000"/>
              </a:spcBef>
              <a:spcAft>
                <a:spcPts val="0"/>
              </a:spcAft>
              <a:buSzPts val="2200"/>
              <a:buChar char="•"/>
            </a:pPr>
            <a:r>
              <a:rPr lang="en-GB" sz="2200" b="1">
                <a:latin typeface="Arial"/>
                <a:ea typeface="Arial"/>
                <a:cs typeface="Arial"/>
                <a:sym typeface="Arial"/>
              </a:rPr>
              <a:t>Help your child to scale a recipe up or down to feed the right amount of people.</a:t>
            </a:r>
            <a:endParaRPr sz="2200" b="1">
              <a:latin typeface="Arial"/>
              <a:ea typeface="Arial"/>
              <a:cs typeface="Arial"/>
              <a:sym typeface="Arial"/>
            </a:endParaRPr>
          </a:p>
          <a:p>
            <a:pPr marL="457200" lvl="0" indent="-368300" algn="l" rtl="0">
              <a:lnSpc>
                <a:spcPct val="115000"/>
              </a:lnSpc>
              <a:spcBef>
                <a:spcPts val="1000"/>
              </a:spcBef>
              <a:spcAft>
                <a:spcPts val="0"/>
              </a:spcAft>
              <a:buSzPts val="2200"/>
              <a:buChar char="•"/>
            </a:pPr>
            <a:r>
              <a:rPr lang="en-GB" sz="2200" b="1">
                <a:latin typeface="Arial"/>
                <a:ea typeface="Arial"/>
                <a:cs typeface="Arial"/>
                <a:sym typeface="Arial"/>
              </a:rPr>
              <a:t>Work together to plan a party or meal within a set budget.</a:t>
            </a:r>
            <a:endParaRPr sz="2200" b="1">
              <a:latin typeface="Arial"/>
              <a:ea typeface="Arial"/>
              <a:cs typeface="Arial"/>
              <a:sym typeface="Arial"/>
            </a:endParaRPr>
          </a:p>
          <a:p>
            <a:pPr marL="0" lvl="0" indent="0" algn="l" rtl="0">
              <a:lnSpc>
                <a:spcPct val="115000"/>
              </a:lnSpc>
              <a:spcBef>
                <a:spcPts val="0"/>
              </a:spcBef>
              <a:spcAft>
                <a:spcPts val="0"/>
              </a:spcAft>
              <a:buNone/>
            </a:pPr>
            <a:endParaRPr sz="700">
              <a:latin typeface="Times New Roman"/>
              <a:ea typeface="Times New Roman"/>
              <a:cs typeface="Times New Roman"/>
              <a:sym typeface="Times New Roman"/>
            </a:endParaRPr>
          </a:p>
          <a:p>
            <a:pPr marL="228600" lvl="0" indent="-228600" algn="l" rtl="0">
              <a:lnSpc>
                <a:spcPct val="115000"/>
              </a:lnSpc>
              <a:spcBef>
                <a:spcPts val="0"/>
              </a:spcBef>
              <a:spcAft>
                <a:spcPts val="0"/>
              </a:spcAft>
              <a:buNone/>
            </a:pPr>
            <a:r>
              <a:rPr lang="en-GB" sz="1500">
                <a:latin typeface="Arial"/>
                <a:ea typeface="Arial"/>
                <a:cs typeface="Arial"/>
                <a:sym typeface="Arial"/>
              </a:rPr>
              <a:t>·</a:t>
            </a:r>
            <a:r>
              <a:rPr lang="en-GB" sz="700">
                <a:latin typeface="Times New Roman"/>
                <a:ea typeface="Times New Roman"/>
                <a:cs typeface="Times New Roman"/>
                <a:sym typeface="Times New Roman"/>
              </a:rPr>
              <a:t>        </a:t>
            </a:r>
            <a:endParaRPr sz="1500" b="1">
              <a:latin typeface="Arial"/>
              <a:ea typeface="Arial"/>
              <a:cs typeface="Arial"/>
              <a:sym typeface="Arial"/>
            </a:endParaRPr>
          </a:p>
        </p:txBody>
      </p:sp>
      <p:pic>
        <p:nvPicPr>
          <p:cNvPr id="450" name="Google Shape;450;p51"/>
          <p:cNvPicPr preferRelativeResize="0"/>
          <p:nvPr/>
        </p:nvPicPr>
        <p:blipFill>
          <a:blip r:embed="rId4">
            <a:alphaModFix/>
          </a:blip>
          <a:stretch>
            <a:fillRect/>
          </a:stretch>
        </p:blipFill>
        <p:spPr>
          <a:xfrm>
            <a:off x="107500" y="159875"/>
            <a:ext cx="977175" cy="1006450"/>
          </a:xfrm>
          <a:prstGeom prst="rect">
            <a:avLst/>
          </a:prstGeom>
          <a:noFill/>
          <a:ln>
            <a:noFill/>
          </a:ln>
        </p:spPr>
      </p:pic>
      <p:pic>
        <p:nvPicPr>
          <p:cNvPr id="451" name="Google Shape;451;p51"/>
          <p:cNvPicPr preferRelativeResize="0"/>
          <p:nvPr/>
        </p:nvPicPr>
        <p:blipFill>
          <a:blip r:embed="rId4">
            <a:alphaModFix/>
          </a:blip>
          <a:stretch>
            <a:fillRect/>
          </a:stretch>
        </p:blipFill>
        <p:spPr>
          <a:xfrm>
            <a:off x="8059225" y="159875"/>
            <a:ext cx="977175" cy="10064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52"/>
          <p:cNvSpPr txBox="1">
            <a:spLocks noGrp="1"/>
          </p:cNvSpPr>
          <p:nvPr>
            <p:ph type="title"/>
          </p:nvPr>
        </p:nvSpPr>
        <p:spPr>
          <a:xfrm>
            <a:off x="0" y="0"/>
            <a:ext cx="9144000" cy="1340700"/>
          </a:xfrm>
          <a:prstGeom prst="rect">
            <a:avLst/>
          </a:prstGeom>
          <a:solidFill>
            <a:srgbClr val="0F243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GB">
                <a:solidFill>
                  <a:schemeClr val="lt1"/>
                </a:solidFill>
                <a:latin typeface="Arial"/>
                <a:ea typeface="Arial"/>
                <a:cs typeface="Arial"/>
                <a:sym typeface="Arial"/>
              </a:rPr>
              <a:t>Times tables!!!</a:t>
            </a:r>
            <a:endParaRPr sz="4400" b="0" i="0" u="none" strike="noStrike" cap="none">
              <a:solidFill>
                <a:schemeClr val="lt1"/>
              </a:solidFill>
              <a:latin typeface="Arial"/>
              <a:ea typeface="Arial"/>
              <a:cs typeface="Arial"/>
              <a:sym typeface="Arial"/>
            </a:endParaRPr>
          </a:p>
        </p:txBody>
      </p:sp>
      <p:pic>
        <p:nvPicPr>
          <p:cNvPr id="457" name="Google Shape;457;p52"/>
          <p:cNvPicPr preferRelativeResize="0">
            <a:picLocks noGrp="1"/>
          </p:cNvPicPr>
          <p:nvPr>
            <p:ph type="body" idx="4"/>
          </p:nvPr>
        </p:nvPicPr>
        <p:blipFill rotWithShape="1">
          <a:blip r:embed="rId3">
            <a:alphaModFix/>
          </a:blip>
          <a:srcRect/>
          <a:stretch/>
        </p:blipFill>
        <p:spPr>
          <a:xfrm>
            <a:off x="107504" y="5805264"/>
            <a:ext cx="8928900" cy="890100"/>
          </a:xfrm>
          <a:prstGeom prst="rect">
            <a:avLst/>
          </a:prstGeom>
          <a:noFill/>
          <a:ln>
            <a:noFill/>
          </a:ln>
        </p:spPr>
      </p:pic>
      <p:pic>
        <p:nvPicPr>
          <p:cNvPr id="458" name="Google Shape;458;p52"/>
          <p:cNvPicPr preferRelativeResize="0"/>
          <p:nvPr/>
        </p:nvPicPr>
        <p:blipFill>
          <a:blip r:embed="rId4">
            <a:alphaModFix/>
          </a:blip>
          <a:stretch>
            <a:fillRect/>
          </a:stretch>
        </p:blipFill>
        <p:spPr>
          <a:xfrm>
            <a:off x="7091700" y="1493100"/>
            <a:ext cx="1790700" cy="2476500"/>
          </a:xfrm>
          <a:prstGeom prst="rect">
            <a:avLst/>
          </a:prstGeom>
          <a:noFill/>
          <a:ln>
            <a:noFill/>
          </a:ln>
        </p:spPr>
      </p:pic>
      <p:pic>
        <p:nvPicPr>
          <p:cNvPr id="459" name="Google Shape;459;p52"/>
          <p:cNvPicPr preferRelativeResize="0"/>
          <p:nvPr/>
        </p:nvPicPr>
        <p:blipFill>
          <a:blip r:embed="rId5">
            <a:alphaModFix/>
          </a:blip>
          <a:stretch>
            <a:fillRect/>
          </a:stretch>
        </p:blipFill>
        <p:spPr>
          <a:xfrm>
            <a:off x="152400" y="3094200"/>
            <a:ext cx="2857500" cy="2558675"/>
          </a:xfrm>
          <a:prstGeom prst="rect">
            <a:avLst/>
          </a:prstGeom>
          <a:noFill/>
          <a:ln>
            <a:noFill/>
          </a:ln>
        </p:spPr>
      </p:pic>
      <p:pic>
        <p:nvPicPr>
          <p:cNvPr id="460" name="Google Shape;460;p52"/>
          <p:cNvPicPr preferRelativeResize="0"/>
          <p:nvPr/>
        </p:nvPicPr>
        <p:blipFill>
          <a:blip r:embed="rId6">
            <a:alphaModFix/>
          </a:blip>
          <a:stretch>
            <a:fillRect/>
          </a:stretch>
        </p:blipFill>
        <p:spPr>
          <a:xfrm>
            <a:off x="3162300" y="1493100"/>
            <a:ext cx="3776989" cy="4159775"/>
          </a:xfrm>
          <a:prstGeom prst="rect">
            <a:avLst/>
          </a:prstGeom>
          <a:noFill/>
          <a:ln>
            <a:noFill/>
          </a:ln>
        </p:spPr>
      </p:pic>
      <p:pic>
        <p:nvPicPr>
          <p:cNvPr id="461" name="Google Shape;461;p52"/>
          <p:cNvPicPr preferRelativeResize="0"/>
          <p:nvPr/>
        </p:nvPicPr>
        <p:blipFill>
          <a:blip r:embed="rId7">
            <a:alphaModFix/>
          </a:blip>
          <a:stretch>
            <a:fillRect/>
          </a:stretch>
        </p:blipFill>
        <p:spPr>
          <a:xfrm>
            <a:off x="7091700" y="4176925"/>
            <a:ext cx="1790700" cy="1417900"/>
          </a:xfrm>
          <a:prstGeom prst="rect">
            <a:avLst/>
          </a:prstGeom>
          <a:noFill/>
          <a:ln>
            <a:noFill/>
          </a:ln>
        </p:spPr>
      </p:pic>
      <p:pic>
        <p:nvPicPr>
          <p:cNvPr id="462" name="Google Shape;462;p52"/>
          <p:cNvPicPr preferRelativeResize="0"/>
          <p:nvPr/>
        </p:nvPicPr>
        <p:blipFill>
          <a:blip r:embed="rId8">
            <a:alphaModFix/>
          </a:blip>
          <a:stretch>
            <a:fillRect/>
          </a:stretch>
        </p:blipFill>
        <p:spPr>
          <a:xfrm>
            <a:off x="152400" y="1484925"/>
            <a:ext cx="2857500" cy="148991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53"/>
          <p:cNvSpPr txBox="1">
            <a:spLocks noGrp="1"/>
          </p:cNvSpPr>
          <p:nvPr>
            <p:ph type="title"/>
          </p:nvPr>
        </p:nvSpPr>
        <p:spPr>
          <a:xfrm>
            <a:off x="0" y="0"/>
            <a:ext cx="9144000" cy="1340700"/>
          </a:xfrm>
          <a:prstGeom prst="rect">
            <a:avLst/>
          </a:prstGeom>
          <a:solidFill>
            <a:srgbClr val="0F243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GB">
                <a:solidFill>
                  <a:schemeClr val="lt1"/>
                </a:solidFill>
                <a:latin typeface="Arial"/>
                <a:ea typeface="Arial"/>
                <a:cs typeface="Arial"/>
                <a:sym typeface="Arial"/>
              </a:rPr>
              <a:t>English SATs</a:t>
            </a:r>
            <a:endParaRPr sz="4400" b="0" i="0" u="none" strike="noStrike" cap="none">
              <a:solidFill>
                <a:schemeClr val="lt1"/>
              </a:solidFill>
              <a:latin typeface="Arial"/>
              <a:ea typeface="Arial"/>
              <a:cs typeface="Arial"/>
              <a:sym typeface="Arial"/>
            </a:endParaRPr>
          </a:p>
        </p:txBody>
      </p:sp>
      <p:pic>
        <p:nvPicPr>
          <p:cNvPr id="468" name="Google Shape;468;p53"/>
          <p:cNvPicPr preferRelativeResize="0">
            <a:picLocks noGrp="1"/>
          </p:cNvPicPr>
          <p:nvPr>
            <p:ph type="body" idx="4"/>
          </p:nvPr>
        </p:nvPicPr>
        <p:blipFill rotWithShape="1">
          <a:blip r:embed="rId3">
            <a:alphaModFix/>
          </a:blip>
          <a:srcRect/>
          <a:stretch/>
        </p:blipFill>
        <p:spPr>
          <a:xfrm>
            <a:off x="107504" y="5805264"/>
            <a:ext cx="8928900" cy="890100"/>
          </a:xfrm>
          <a:prstGeom prst="rect">
            <a:avLst/>
          </a:prstGeom>
          <a:noFill/>
          <a:ln>
            <a:noFill/>
          </a:ln>
        </p:spPr>
      </p:pic>
      <p:sp>
        <p:nvSpPr>
          <p:cNvPr id="469" name="Google Shape;469;p53"/>
          <p:cNvSpPr txBox="1">
            <a:spLocks noGrp="1"/>
          </p:cNvSpPr>
          <p:nvPr>
            <p:ph type="body" idx="2"/>
          </p:nvPr>
        </p:nvSpPr>
        <p:spPr>
          <a:xfrm>
            <a:off x="277525" y="1484675"/>
            <a:ext cx="8866500" cy="432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2500">
                <a:latin typeface="Arial"/>
                <a:ea typeface="Arial"/>
                <a:cs typeface="Arial"/>
                <a:sym typeface="Arial"/>
              </a:rPr>
              <a:t>The English based elements of the SATs tests are divided into two parts;</a:t>
            </a:r>
            <a:endParaRPr sz="25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457200" lvl="0" indent="-387350" algn="l" rtl="0">
              <a:lnSpc>
                <a:spcPct val="115000"/>
              </a:lnSpc>
              <a:spcBef>
                <a:spcPts val="0"/>
              </a:spcBef>
              <a:spcAft>
                <a:spcPts val="0"/>
              </a:spcAft>
              <a:buSzPts val="2500"/>
              <a:buFont typeface="Twentieth Century"/>
              <a:buChar char="•"/>
            </a:pPr>
            <a:r>
              <a:rPr lang="en-GB" sz="2500" b="1">
                <a:latin typeface="Arial"/>
                <a:ea typeface="Arial"/>
                <a:cs typeface="Arial"/>
                <a:sym typeface="Arial"/>
              </a:rPr>
              <a:t>Reading Paper</a:t>
            </a:r>
            <a:r>
              <a:rPr lang="en-GB" sz="2500">
                <a:latin typeface="Arial"/>
                <a:ea typeface="Arial"/>
                <a:cs typeface="Arial"/>
                <a:sym typeface="Arial"/>
              </a:rPr>
              <a:t> - </a:t>
            </a:r>
            <a:r>
              <a:rPr lang="en-GB" sz="2500" b="1">
                <a:solidFill>
                  <a:srgbClr val="FF0000"/>
                </a:solidFill>
                <a:latin typeface="Arial"/>
                <a:ea typeface="Arial"/>
                <a:cs typeface="Arial"/>
                <a:sym typeface="Arial"/>
              </a:rPr>
              <a:t>Total Marks 50 (1 hour long)</a:t>
            </a:r>
            <a:endParaRPr sz="2500" b="1">
              <a:solidFill>
                <a:srgbClr val="FF0000"/>
              </a:solidFill>
              <a:latin typeface="Arial"/>
              <a:ea typeface="Arial"/>
              <a:cs typeface="Arial"/>
              <a:sym typeface="Arial"/>
            </a:endParaRPr>
          </a:p>
          <a:p>
            <a:pPr marL="0" lvl="0" indent="0" algn="l" rtl="0">
              <a:lnSpc>
                <a:spcPct val="115000"/>
              </a:lnSpc>
              <a:spcBef>
                <a:spcPts val="0"/>
              </a:spcBef>
              <a:spcAft>
                <a:spcPts val="0"/>
              </a:spcAft>
              <a:buNone/>
            </a:pPr>
            <a:endParaRPr sz="2500">
              <a:latin typeface="Arial"/>
              <a:ea typeface="Arial"/>
              <a:cs typeface="Arial"/>
              <a:sym typeface="Arial"/>
            </a:endParaRPr>
          </a:p>
          <a:p>
            <a:pPr marL="457200" lvl="0" indent="-387350" algn="l" rtl="0">
              <a:lnSpc>
                <a:spcPct val="115000"/>
              </a:lnSpc>
              <a:spcBef>
                <a:spcPts val="0"/>
              </a:spcBef>
              <a:spcAft>
                <a:spcPts val="0"/>
              </a:spcAft>
              <a:buSzPts val="2500"/>
              <a:buChar char="•"/>
            </a:pPr>
            <a:r>
              <a:rPr lang="en-GB" sz="2500" b="1">
                <a:latin typeface="Arial"/>
                <a:ea typeface="Arial"/>
                <a:cs typeface="Arial"/>
                <a:sym typeface="Arial"/>
              </a:rPr>
              <a:t>G.P.S </a:t>
            </a:r>
            <a:r>
              <a:rPr lang="en-GB" b="1">
                <a:latin typeface="Arial"/>
                <a:ea typeface="Arial"/>
                <a:cs typeface="Arial"/>
                <a:sym typeface="Arial"/>
              </a:rPr>
              <a:t>(Grammar, punctuation and spelling) </a:t>
            </a:r>
            <a:endParaRPr b="1">
              <a:latin typeface="Arial"/>
              <a:ea typeface="Arial"/>
              <a:cs typeface="Arial"/>
              <a:sym typeface="Arial"/>
            </a:endParaRPr>
          </a:p>
          <a:p>
            <a:pPr marL="0" lvl="0" indent="0" algn="l" rtl="0">
              <a:lnSpc>
                <a:spcPct val="115000"/>
              </a:lnSpc>
              <a:spcBef>
                <a:spcPts val="0"/>
              </a:spcBef>
              <a:spcAft>
                <a:spcPts val="0"/>
              </a:spcAft>
              <a:buNone/>
            </a:pPr>
            <a:endParaRPr>
              <a:latin typeface="Arial"/>
              <a:ea typeface="Arial"/>
              <a:cs typeface="Arial"/>
              <a:sym typeface="Arial"/>
            </a:endParaRPr>
          </a:p>
          <a:p>
            <a:pPr marL="1371600" lvl="0" indent="-387350" algn="l" rtl="0">
              <a:lnSpc>
                <a:spcPct val="115000"/>
              </a:lnSpc>
              <a:spcBef>
                <a:spcPts val="0"/>
              </a:spcBef>
              <a:spcAft>
                <a:spcPts val="0"/>
              </a:spcAft>
              <a:buSzPts val="2500"/>
              <a:buFont typeface="Twentieth Century"/>
              <a:buChar char="➢"/>
            </a:pPr>
            <a:r>
              <a:rPr lang="en-GB" sz="2500">
                <a:latin typeface="Arial"/>
                <a:ea typeface="Arial"/>
                <a:cs typeface="Arial"/>
                <a:sym typeface="Arial"/>
              </a:rPr>
              <a:t>Spelling - </a:t>
            </a:r>
            <a:r>
              <a:rPr lang="en-GB" sz="2500" b="1">
                <a:solidFill>
                  <a:srgbClr val="FF0000"/>
                </a:solidFill>
                <a:latin typeface="Arial"/>
                <a:ea typeface="Arial"/>
                <a:cs typeface="Arial"/>
                <a:sym typeface="Arial"/>
              </a:rPr>
              <a:t>Total marks 20 </a:t>
            </a:r>
            <a:endParaRPr sz="2500" b="1">
              <a:solidFill>
                <a:srgbClr val="FF0000"/>
              </a:solidFill>
              <a:latin typeface="Arial"/>
              <a:ea typeface="Arial"/>
              <a:cs typeface="Arial"/>
              <a:sym typeface="Arial"/>
            </a:endParaRPr>
          </a:p>
          <a:p>
            <a:pPr marL="1371600" lvl="0" indent="-387350" algn="l" rtl="0">
              <a:lnSpc>
                <a:spcPct val="115000"/>
              </a:lnSpc>
              <a:spcBef>
                <a:spcPts val="0"/>
              </a:spcBef>
              <a:spcAft>
                <a:spcPts val="0"/>
              </a:spcAft>
              <a:buSzPts val="2500"/>
              <a:buFont typeface="Twentieth Century"/>
              <a:buChar char="➢"/>
            </a:pPr>
            <a:r>
              <a:rPr lang="en-GB" sz="2500">
                <a:latin typeface="Arial"/>
                <a:ea typeface="Arial"/>
                <a:cs typeface="Arial"/>
                <a:sym typeface="Arial"/>
              </a:rPr>
              <a:t>Grammar, punctuation and linguistic features - </a:t>
            </a:r>
            <a:r>
              <a:rPr lang="en-GB" sz="2500" b="1">
                <a:solidFill>
                  <a:srgbClr val="FF0000"/>
                </a:solidFill>
                <a:latin typeface="Arial"/>
                <a:ea typeface="Arial"/>
                <a:cs typeface="Arial"/>
                <a:sym typeface="Arial"/>
              </a:rPr>
              <a:t>Total marks 50 (45 minutes long)</a:t>
            </a:r>
            <a:endParaRPr sz="2500" b="1">
              <a:solidFill>
                <a:srgbClr val="FF0000"/>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3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800">
              <a:latin typeface="Arial"/>
              <a:ea typeface="Arial"/>
              <a:cs typeface="Arial"/>
              <a:sym typeface="Arial"/>
            </a:endParaRPr>
          </a:p>
          <a:p>
            <a:pPr marL="342900" marR="0" lvl="0" indent="-190500" algn="l" rtl="0">
              <a:spcBef>
                <a:spcPts val="0"/>
              </a:spcBef>
              <a:spcAft>
                <a:spcPts val="0"/>
              </a:spcAft>
              <a:buClr>
                <a:schemeClr val="dk1"/>
              </a:buClr>
              <a:buSzPts val="2400"/>
              <a:buFont typeface="Arial"/>
              <a:buNone/>
            </a:pPr>
            <a:endParaRPr/>
          </a:p>
        </p:txBody>
      </p:sp>
      <p:pic>
        <p:nvPicPr>
          <p:cNvPr id="470" name="Google Shape;470;p53"/>
          <p:cNvPicPr preferRelativeResize="0"/>
          <p:nvPr/>
        </p:nvPicPr>
        <p:blipFill rotWithShape="1">
          <a:blip r:embed="rId4">
            <a:alphaModFix/>
          </a:blip>
          <a:srcRect b="14427"/>
          <a:stretch/>
        </p:blipFill>
        <p:spPr>
          <a:xfrm>
            <a:off x="7131400" y="2811113"/>
            <a:ext cx="1905000" cy="166771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54"/>
          <p:cNvSpPr txBox="1">
            <a:spLocks noGrp="1"/>
          </p:cNvSpPr>
          <p:nvPr>
            <p:ph type="title"/>
          </p:nvPr>
        </p:nvSpPr>
        <p:spPr>
          <a:xfrm>
            <a:off x="0" y="0"/>
            <a:ext cx="9144000" cy="1204200"/>
          </a:xfrm>
          <a:prstGeom prst="rect">
            <a:avLst/>
          </a:prstGeom>
          <a:solidFill>
            <a:srgbClr val="0F243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GB">
                <a:solidFill>
                  <a:schemeClr val="lt1"/>
                </a:solidFill>
                <a:latin typeface="Arial"/>
                <a:ea typeface="Arial"/>
                <a:cs typeface="Arial"/>
                <a:sym typeface="Arial"/>
              </a:rPr>
              <a:t>How are the papers divided?</a:t>
            </a:r>
            <a:endParaRPr sz="4400" b="0" i="0" u="none" strike="noStrike" cap="none">
              <a:solidFill>
                <a:schemeClr val="lt1"/>
              </a:solidFill>
              <a:latin typeface="Arial"/>
              <a:ea typeface="Arial"/>
              <a:cs typeface="Arial"/>
              <a:sym typeface="Arial"/>
            </a:endParaRPr>
          </a:p>
        </p:txBody>
      </p:sp>
      <p:sp>
        <p:nvSpPr>
          <p:cNvPr id="476" name="Google Shape;476;p54"/>
          <p:cNvSpPr txBox="1">
            <a:spLocks noGrp="1"/>
          </p:cNvSpPr>
          <p:nvPr>
            <p:ph type="body" idx="2"/>
          </p:nvPr>
        </p:nvSpPr>
        <p:spPr>
          <a:xfrm>
            <a:off x="179400" y="1363388"/>
            <a:ext cx="4815600" cy="19980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GB" sz="1700" b="1">
                <a:highlight>
                  <a:srgbClr val="F4CCCC"/>
                </a:highlight>
                <a:latin typeface="Arial"/>
                <a:ea typeface="Arial"/>
                <a:cs typeface="Arial"/>
                <a:sym typeface="Arial"/>
              </a:rPr>
              <a:t>Paper 1 - Grammar, Punctuation and language strategies</a:t>
            </a:r>
            <a:endParaRPr sz="1700" b="1">
              <a:highlight>
                <a:srgbClr val="F4CCCC"/>
              </a:highlight>
              <a:latin typeface="Arial"/>
              <a:ea typeface="Arial"/>
              <a:cs typeface="Arial"/>
              <a:sym typeface="Arial"/>
            </a:endParaRPr>
          </a:p>
          <a:p>
            <a:pPr marL="0" lvl="0" indent="0" algn="l" rtl="0">
              <a:lnSpc>
                <a:spcPct val="115000"/>
              </a:lnSpc>
              <a:spcBef>
                <a:spcPts val="0"/>
              </a:spcBef>
              <a:spcAft>
                <a:spcPts val="0"/>
              </a:spcAft>
              <a:buNone/>
            </a:pPr>
            <a:endParaRPr sz="1200" b="1">
              <a:latin typeface="Arial"/>
              <a:ea typeface="Arial"/>
              <a:cs typeface="Arial"/>
              <a:sym typeface="Arial"/>
            </a:endParaRPr>
          </a:p>
          <a:p>
            <a:pPr marL="0" lvl="0" indent="0" algn="l" rtl="0">
              <a:lnSpc>
                <a:spcPct val="100000"/>
              </a:lnSpc>
              <a:spcBef>
                <a:spcPts val="0"/>
              </a:spcBef>
              <a:spcAft>
                <a:spcPts val="0"/>
              </a:spcAft>
              <a:buNone/>
            </a:pPr>
            <a:r>
              <a:rPr lang="en-GB" sz="1800" i="1">
                <a:latin typeface="Arial"/>
                <a:ea typeface="Arial"/>
                <a:cs typeface="Arial"/>
                <a:sym typeface="Arial"/>
              </a:rPr>
              <a:t>Grammar will account for about 30 marks, punctuation will account for about 15 marks and language strategies will account for about 5 marks.</a:t>
            </a:r>
            <a:endParaRPr sz="1800" i="1">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900" i="1">
              <a:latin typeface="Arial"/>
              <a:ea typeface="Arial"/>
              <a:cs typeface="Arial"/>
              <a:sym typeface="Arial"/>
            </a:endParaRPr>
          </a:p>
          <a:p>
            <a:pPr marL="0" lvl="0" indent="0" algn="l" rtl="0">
              <a:lnSpc>
                <a:spcPct val="115000"/>
              </a:lnSpc>
              <a:spcBef>
                <a:spcPts val="0"/>
              </a:spcBef>
              <a:spcAft>
                <a:spcPts val="0"/>
              </a:spcAft>
              <a:buNone/>
            </a:pPr>
            <a:endParaRPr sz="2000">
              <a:latin typeface="Twentieth Century"/>
              <a:ea typeface="Twentieth Century"/>
              <a:cs typeface="Twentieth Century"/>
              <a:sym typeface="Twentieth Century"/>
            </a:endParaRPr>
          </a:p>
          <a:p>
            <a:pPr marL="0" lvl="0" indent="0" algn="l" rtl="0">
              <a:lnSpc>
                <a:spcPct val="115000"/>
              </a:lnSpc>
              <a:spcBef>
                <a:spcPts val="0"/>
              </a:spcBef>
              <a:spcAft>
                <a:spcPts val="0"/>
              </a:spcAft>
              <a:buNone/>
            </a:pPr>
            <a:endParaRPr sz="2000">
              <a:latin typeface="Twentieth Century"/>
              <a:ea typeface="Twentieth Century"/>
              <a:cs typeface="Twentieth Century"/>
              <a:sym typeface="Twentieth Century"/>
            </a:endParaRPr>
          </a:p>
          <a:p>
            <a:pPr marL="0" lvl="0" indent="0" algn="l" rtl="0">
              <a:lnSpc>
                <a:spcPct val="115000"/>
              </a:lnSpc>
              <a:spcBef>
                <a:spcPts val="0"/>
              </a:spcBef>
              <a:spcAft>
                <a:spcPts val="0"/>
              </a:spcAft>
              <a:buClr>
                <a:schemeClr val="dk1"/>
              </a:buClr>
              <a:buSzPts val="1100"/>
              <a:buFont typeface="Arial"/>
              <a:buNone/>
            </a:pPr>
            <a:endParaRPr sz="2000">
              <a:latin typeface="Twentieth Century"/>
              <a:ea typeface="Twentieth Century"/>
              <a:cs typeface="Twentieth Century"/>
              <a:sym typeface="Twentieth Century"/>
            </a:endParaRPr>
          </a:p>
          <a:p>
            <a:pPr marL="342900" marR="0" lvl="0" indent="-190500" algn="l" rtl="0">
              <a:spcBef>
                <a:spcPts val="0"/>
              </a:spcBef>
              <a:spcAft>
                <a:spcPts val="0"/>
              </a:spcAft>
              <a:buClr>
                <a:schemeClr val="dk1"/>
              </a:buClr>
              <a:buSzPts val="2400"/>
              <a:buFont typeface="Arial"/>
              <a:buNone/>
            </a:pPr>
            <a:endParaRPr sz="2000">
              <a:latin typeface="Twentieth Century"/>
              <a:ea typeface="Twentieth Century"/>
              <a:cs typeface="Twentieth Century"/>
              <a:sym typeface="Twentieth Century"/>
            </a:endParaRPr>
          </a:p>
        </p:txBody>
      </p:sp>
      <p:pic>
        <p:nvPicPr>
          <p:cNvPr id="477" name="Google Shape;477;p54"/>
          <p:cNvPicPr preferRelativeResize="0"/>
          <p:nvPr/>
        </p:nvPicPr>
        <p:blipFill rotWithShape="1">
          <a:blip r:embed="rId3">
            <a:alphaModFix/>
          </a:blip>
          <a:srcRect r="14806" b="6550"/>
          <a:stretch/>
        </p:blipFill>
        <p:spPr>
          <a:xfrm>
            <a:off x="98400" y="3520600"/>
            <a:ext cx="4815600" cy="3371125"/>
          </a:xfrm>
          <a:prstGeom prst="rect">
            <a:avLst/>
          </a:prstGeom>
          <a:noFill/>
          <a:ln>
            <a:noFill/>
          </a:ln>
        </p:spPr>
      </p:pic>
      <p:pic>
        <p:nvPicPr>
          <p:cNvPr id="478" name="Google Shape;478;p54"/>
          <p:cNvPicPr preferRelativeResize="0"/>
          <p:nvPr/>
        </p:nvPicPr>
        <p:blipFill>
          <a:blip r:embed="rId4">
            <a:alphaModFix/>
          </a:blip>
          <a:stretch>
            <a:fillRect/>
          </a:stretch>
        </p:blipFill>
        <p:spPr>
          <a:xfrm>
            <a:off x="4995000" y="1363400"/>
            <a:ext cx="4158601" cy="2729800"/>
          </a:xfrm>
          <a:prstGeom prst="rect">
            <a:avLst/>
          </a:prstGeom>
          <a:noFill/>
          <a:ln>
            <a:noFill/>
          </a:ln>
        </p:spPr>
      </p:pic>
      <p:pic>
        <p:nvPicPr>
          <p:cNvPr id="479" name="Google Shape;479;p54"/>
          <p:cNvPicPr preferRelativeResize="0"/>
          <p:nvPr/>
        </p:nvPicPr>
        <p:blipFill rotWithShape="1">
          <a:blip r:embed="rId5">
            <a:alphaModFix/>
          </a:blip>
          <a:srcRect r="5571"/>
          <a:stretch/>
        </p:blipFill>
        <p:spPr>
          <a:xfrm>
            <a:off x="4311600" y="4193925"/>
            <a:ext cx="4761000" cy="23471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55"/>
          <p:cNvSpPr txBox="1">
            <a:spLocks noGrp="1"/>
          </p:cNvSpPr>
          <p:nvPr>
            <p:ph type="title"/>
          </p:nvPr>
        </p:nvSpPr>
        <p:spPr>
          <a:xfrm>
            <a:off x="0" y="0"/>
            <a:ext cx="9144000" cy="1340700"/>
          </a:xfrm>
          <a:prstGeom prst="rect">
            <a:avLst/>
          </a:prstGeom>
          <a:solidFill>
            <a:srgbClr val="0F243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GB">
                <a:solidFill>
                  <a:schemeClr val="lt1"/>
                </a:solidFill>
                <a:latin typeface="Arial"/>
                <a:ea typeface="Arial"/>
                <a:cs typeface="Arial"/>
                <a:sym typeface="Arial"/>
              </a:rPr>
              <a:t>How are the papers divided?</a:t>
            </a:r>
            <a:endParaRPr sz="4400" b="0" i="0" u="none" strike="noStrike" cap="none">
              <a:solidFill>
                <a:schemeClr val="lt1"/>
              </a:solidFill>
              <a:latin typeface="Arial"/>
              <a:ea typeface="Arial"/>
              <a:cs typeface="Arial"/>
              <a:sym typeface="Arial"/>
            </a:endParaRPr>
          </a:p>
        </p:txBody>
      </p:sp>
      <p:sp>
        <p:nvSpPr>
          <p:cNvPr id="485" name="Google Shape;485;p55"/>
          <p:cNvSpPr txBox="1">
            <a:spLocks noGrp="1"/>
          </p:cNvSpPr>
          <p:nvPr>
            <p:ph type="body" idx="2"/>
          </p:nvPr>
        </p:nvSpPr>
        <p:spPr>
          <a:xfrm>
            <a:off x="162000" y="1484675"/>
            <a:ext cx="5089500" cy="2554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700" b="1">
                <a:highlight>
                  <a:srgbClr val="D9EAD3"/>
                </a:highlight>
                <a:latin typeface="Arial"/>
                <a:ea typeface="Arial"/>
                <a:cs typeface="Arial"/>
                <a:sym typeface="Arial"/>
              </a:rPr>
              <a:t>Paper 2 - Spelling </a:t>
            </a:r>
            <a:endParaRPr sz="1700">
              <a:highlight>
                <a:srgbClr val="D9EAD3"/>
              </a:highlight>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2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GB" sz="1700" i="1">
                <a:latin typeface="Arial"/>
                <a:ea typeface="Arial"/>
                <a:cs typeface="Arial"/>
                <a:sym typeface="Arial"/>
              </a:rPr>
              <a:t>Questions will be sentence based. Pupils will see a sentence with a word missing. The teacher will read the whole sentence including the missing word and will then repeat the missing word. Their task is to fill in the missing word correctly. </a:t>
            </a:r>
            <a:endParaRPr sz="1700" i="1">
              <a:latin typeface="Arial"/>
              <a:ea typeface="Arial"/>
              <a:cs typeface="Arial"/>
              <a:sym typeface="Arial"/>
            </a:endParaRPr>
          </a:p>
          <a:p>
            <a:pPr marL="0" lvl="0" indent="0" algn="l" rtl="0">
              <a:lnSpc>
                <a:spcPct val="115000"/>
              </a:lnSpc>
              <a:spcBef>
                <a:spcPts val="0"/>
              </a:spcBef>
              <a:spcAft>
                <a:spcPts val="0"/>
              </a:spcAft>
              <a:buNone/>
            </a:pPr>
            <a:endParaRPr sz="2000">
              <a:latin typeface="Twentieth Century"/>
              <a:ea typeface="Twentieth Century"/>
              <a:cs typeface="Twentieth Century"/>
              <a:sym typeface="Twentieth Century"/>
            </a:endParaRPr>
          </a:p>
          <a:p>
            <a:pPr marL="0" lvl="0" indent="0" algn="l" rtl="0">
              <a:lnSpc>
                <a:spcPct val="115000"/>
              </a:lnSpc>
              <a:spcBef>
                <a:spcPts val="0"/>
              </a:spcBef>
              <a:spcAft>
                <a:spcPts val="0"/>
              </a:spcAft>
              <a:buNone/>
            </a:pPr>
            <a:endParaRPr sz="2000">
              <a:latin typeface="Twentieth Century"/>
              <a:ea typeface="Twentieth Century"/>
              <a:cs typeface="Twentieth Century"/>
              <a:sym typeface="Twentieth Century"/>
            </a:endParaRPr>
          </a:p>
          <a:p>
            <a:pPr marL="0" lvl="0" indent="0" algn="l" rtl="0">
              <a:lnSpc>
                <a:spcPct val="115000"/>
              </a:lnSpc>
              <a:spcBef>
                <a:spcPts val="0"/>
              </a:spcBef>
              <a:spcAft>
                <a:spcPts val="0"/>
              </a:spcAft>
              <a:buClr>
                <a:schemeClr val="dk1"/>
              </a:buClr>
              <a:buSzPts val="1100"/>
              <a:buFont typeface="Arial"/>
              <a:buNone/>
            </a:pPr>
            <a:endParaRPr sz="2000">
              <a:latin typeface="Twentieth Century"/>
              <a:ea typeface="Twentieth Century"/>
              <a:cs typeface="Twentieth Century"/>
              <a:sym typeface="Twentieth Century"/>
            </a:endParaRPr>
          </a:p>
          <a:p>
            <a:pPr marL="342900" marR="0" lvl="0" indent="-190500" algn="l" rtl="0">
              <a:spcBef>
                <a:spcPts val="0"/>
              </a:spcBef>
              <a:spcAft>
                <a:spcPts val="0"/>
              </a:spcAft>
              <a:buClr>
                <a:schemeClr val="dk1"/>
              </a:buClr>
              <a:buSzPts val="2400"/>
              <a:buFont typeface="Arial"/>
              <a:buNone/>
            </a:pPr>
            <a:endParaRPr sz="2000">
              <a:latin typeface="Twentieth Century"/>
              <a:ea typeface="Twentieth Century"/>
              <a:cs typeface="Twentieth Century"/>
              <a:sym typeface="Twentieth Century"/>
            </a:endParaRPr>
          </a:p>
        </p:txBody>
      </p:sp>
      <p:pic>
        <p:nvPicPr>
          <p:cNvPr id="486" name="Google Shape;486;p55"/>
          <p:cNvPicPr preferRelativeResize="0"/>
          <p:nvPr/>
        </p:nvPicPr>
        <p:blipFill rotWithShape="1">
          <a:blip r:embed="rId3">
            <a:alphaModFix/>
          </a:blip>
          <a:srcRect l="5882" t="2166" r="8118" b="7204"/>
          <a:stretch/>
        </p:blipFill>
        <p:spPr>
          <a:xfrm>
            <a:off x="5427000" y="1484675"/>
            <a:ext cx="3717000" cy="5281525"/>
          </a:xfrm>
          <a:prstGeom prst="rect">
            <a:avLst/>
          </a:prstGeom>
          <a:noFill/>
          <a:ln>
            <a:noFill/>
          </a:ln>
        </p:spPr>
      </p:pic>
      <p:pic>
        <p:nvPicPr>
          <p:cNvPr id="487" name="Google Shape;487;p55"/>
          <p:cNvPicPr preferRelativeResize="0"/>
          <p:nvPr/>
        </p:nvPicPr>
        <p:blipFill>
          <a:blip r:embed="rId4">
            <a:alphaModFix/>
          </a:blip>
          <a:stretch>
            <a:fillRect/>
          </a:stretch>
        </p:blipFill>
        <p:spPr>
          <a:xfrm>
            <a:off x="162000" y="3854075"/>
            <a:ext cx="5089500" cy="30039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56"/>
          <p:cNvSpPr txBox="1">
            <a:spLocks noGrp="1"/>
          </p:cNvSpPr>
          <p:nvPr>
            <p:ph type="title"/>
          </p:nvPr>
        </p:nvSpPr>
        <p:spPr>
          <a:xfrm>
            <a:off x="0" y="0"/>
            <a:ext cx="9144000" cy="1340700"/>
          </a:xfrm>
          <a:prstGeom prst="rect">
            <a:avLst/>
          </a:prstGeom>
          <a:solidFill>
            <a:srgbClr val="0F243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GB">
                <a:solidFill>
                  <a:schemeClr val="lt1"/>
                </a:solidFill>
                <a:latin typeface="Arial"/>
                <a:ea typeface="Arial"/>
                <a:cs typeface="Arial"/>
                <a:sym typeface="Arial"/>
              </a:rPr>
              <a:t>How are the papers divided?</a:t>
            </a:r>
            <a:endParaRPr sz="4400" b="0" i="0" u="none" strike="noStrike" cap="none">
              <a:solidFill>
                <a:schemeClr val="lt1"/>
              </a:solidFill>
              <a:latin typeface="Arial"/>
              <a:ea typeface="Arial"/>
              <a:cs typeface="Arial"/>
              <a:sym typeface="Arial"/>
            </a:endParaRPr>
          </a:p>
        </p:txBody>
      </p:sp>
      <p:sp>
        <p:nvSpPr>
          <p:cNvPr id="493" name="Google Shape;493;p56"/>
          <p:cNvSpPr txBox="1">
            <a:spLocks noGrp="1"/>
          </p:cNvSpPr>
          <p:nvPr>
            <p:ph type="body" idx="2"/>
          </p:nvPr>
        </p:nvSpPr>
        <p:spPr>
          <a:xfrm>
            <a:off x="162000" y="1484675"/>
            <a:ext cx="3793500" cy="5119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GB" sz="2000" b="1">
                <a:highlight>
                  <a:srgbClr val="CFE2F3"/>
                </a:highlight>
                <a:latin typeface="Twentieth Century"/>
                <a:ea typeface="Twentieth Century"/>
                <a:cs typeface="Twentieth Century"/>
                <a:sym typeface="Twentieth Century"/>
              </a:rPr>
              <a:t>Paper 3 - Reading Comprehension </a:t>
            </a:r>
            <a:endParaRPr sz="2000" b="1">
              <a:highlight>
                <a:srgbClr val="CFE2F3"/>
              </a:highlight>
              <a:latin typeface="Twentieth Century"/>
              <a:ea typeface="Twentieth Century"/>
              <a:cs typeface="Twentieth Century"/>
              <a:sym typeface="Twentieth Century"/>
            </a:endParaRPr>
          </a:p>
          <a:p>
            <a:pPr marL="0" lvl="0" indent="0" algn="l" rtl="0">
              <a:lnSpc>
                <a:spcPct val="115000"/>
              </a:lnSpc>
              <a:spcBef>
                <a:spcPts val="0"/>
              </a:spcBef>
              <a:spcAft>
                <a:spcPts val="0"/>
              </a:spcAft>
              <a:buNone/>
            </a:pPr>
            <a:endParaRPr sz="2000" b="1">
              <a:latin typeface="Twentieth Century"/>
              <a:ea typeface="Twentieth Century"/>
              <a:cs typeface="Twentieth Century"/>
              <a:sym typeface="Twentieth Century"/>
            </a:endParaRPr>
          </a:p>
          <a:p>
            <a:pPr marL="457200" lvl="0" indent="-355600" algn="l" rtl="0">
              <a:lnSpc>
                <a:spcPct val="115000"/>
              </a:lnSpc>
              <a:spcBef>
                <a:spcPts val="0"/>
              </a:spcBef>
              <a:spcAft>
                <a:spcPts val="0"/>
              </a:spcAft>
              <a:buSzPts val="2000"/>
              <a:buFont typeface="Twentieth Century"/>
              <a:buChar char="•"/>
            </a:pPr>
            <a:r>
              <a:rPr lang="en-GB" sz="2000" i="1">
                <a:latin typeface="Twentieth Century"/>
                <a:ea typeface="Twentieth Century"/>
                <a:cs typeface="Twentieth Century"/>
                <a:sym typeface="Twentieth Century"/>
              </a:rPr>
              <a:t>A series of passages totalling about 2000 words. </a:t>
            </a:r>
            <a:endParaRPr sz="2000" i="1">
              <a:latin typeface="Twentieth Century"/>
              <a:ea typeface="Twentieth Century"/>
              <a:cs typeface="Twentieth Century"/>
              <a:sym typeface="Twentieth Century"/>
            </a:endParaRPr>
          </a:p>
          <a:p>
            <a:pPr marL="457200" lvl="0" indent="-355600" algn="l" rtl="0">
              <a:lnSpc>
                <a:spcPct val="115000"/>
              </a:lnSpc>
              <a:spcBef>
                <a:spcPts val="1000"/>
              </a:spcBef>
              <a:spcAft>
                <a:spcPts val="0"/>
              </a:spcAft>
              <a:buSzPts val="2000"/>
              <a:buFont typeface="Twentieth Century"/>
              <a:buChar char="•"/>
            </a:pPr>
            <a:r>
              <a:rPr lang="en-GB" sz="2000" i="1">
                <a:latin typeface="Twentieth Century"/>
                <a:ea typeface="Twentieth Century"/>
                <a:cs typeface="Twentieth Century"/>
                <a:sym typeface="Twentieth Century"/>
              </a:rPr>
              <a:t>Two pieces of fiction/ poetry writing and one piece of non- fiction writing. </a:t>
            </a:r>
            <a:endParaRPr sz="2000" i="1">
              <a:latin typeface="Twentieth Century"/>
              <a:ea typeface="Twentieth Century"/>
              <a:cs typeface="Twentieth Century"/>
              <a:sym typeface="Twentieth Century"/>
            </a:endParaRPr>
          </a:p>
          <a:p>
            <a:pPr marL="457200" lvl="0" indent="-355600" algn="l" rtl="0">
              <a:lnSpc>
                <a:spcPct val="115000"/>
              </a:lnSpc>
              <a:spcBef>
                <a:spcPts val="1000"/>
              </a:spcBef>
              <a:spcAft>
                <a:spcPts val="0"/>
              </a:spcAft>
              <a:buSzPts val="2000"/>
              <a:buFont typeface="Twentieth Century"/>
              <a:buChar char="•"/>
            </a:pPr>
            <a:r>
              <a:rPr lang="en-GB" sz="2000" i="1">
                <a:latin typeface="Twentieth Century"/>
                <a:ea typeface="Twentieth Century"/>
                <a:cs typeface="Twentieth Century"/>
                <a:sym typeface="Twentieth Century"/>
              </a:rPr>
              <a:t>Asks a mix of questions including comprehension questions and questions regarding the author’s literary technique and style. </a:t>
            </a:r>
            <a:endParaRPr sz="2000" i="1">
              <a:latin typeface="Twentieth Century"/>
              <a:ea typeface="Twentieth Century"/>
              <a:cs typeface="Twentieth Century"/>
              <a:sym typeface="Twentieth Century"/>
            </a:endParaRPr>
          </a:p>
          <a:p>
            <a:pPr marL="0" lvl="0" indent="0" algn="l" rtl="0">
              <a:lnSpc>
                <a:spcPct val="115000"/>
              </a:lnSpc>
              <a:spcBef>
                <a:spcPts val="0"/>
              </a:spcBef>
              <a:spcAft>
                <a:spcPts val="0"/>
              </a:spcAft>
              <a:buNone/>
            </a:pPr>
            <a:endParaRPr sz="2500">
              <a:latin typeface="Twentieth Century"/>
              <a:ea typeface="Twentieth Century"/>
              <a:cs typeface="Twentieth Century"/>
              <a:sym typeface="Twentieth Century"/>
            </a:endParaRPr>
          </a:p>
          <a:p>
            <a:pPr marL="0" lvl="0" indent="0" algn="l" rtl="0">
              <a:lnSpc>
                <a:spcPct val="115000"/>
              </a:lnSpc>
              <a:spcBef>
                <a:spcPts val="0"/>
              </a:spcBef>
              <a:spcAft>
                <a:spcPts val="0"/>
              </a:spcAft>
              <a:buNone/>
            </a:pPr>
            <a:endParaRPr sz="2500">
              <a:latin typeface="Twentieth Century"/>
              <a:ea typeface="Twentieth Century"/>
              <a:cs typeface="Twentieth Century"/>
              <a:sym typeface="Twentieth Century"/>
            </a:endParaRPr>
          </a:p>
          <a:p>
            <a:pPr marL="0" lvl="0" indent="0" algn="l" rtl="0">
              <a:lnSpc>
                <a:spcPct val="115000"/>
              </a:lnSpc>
              <a:spcBef>
                <a:spcPts val="0"/>
              </a:spcBef>
              <a:spcAft>
                <a:spcPts val="0"/>
              </a:spcAft>
              <a:buClr>
                <a:schemeClr val="dk1"/>
              </a:buClr>
              <a:buSzPts val="1100"/>
              <a:buFont typeface="Arial"/>
              <a:buNone/>
            </a:pPr>
            <a:endParaRPr sz="1800">
              <a:latin typeface="Twentieth Century"/>
              <a:ea typeface="Twentieth Century"/>
              <a:cs typeface="Twentieth Century"/>
              <a:sym typeface="Twentieth Century"/>
            </a:endParaRPr>
          </a:p>
          <a:p>
            <a:pPr marL="342900" marR="0" lvl="0" indent="-190500" algn="l" rtl="0">
              <a:spcBef>
                <a:spcPts val="0"/>
              </a:spcBef>
              <a:spcAft>
                <a:spcPts val="0"/>
              </a:spcAft>
              <a:buClr>
                <a:schemeClr val="dk1"/>
              </a:buClr>
              <a:buSzPts val="2400"/>
              <a:buFont typeface="Arial"/>
              <a:buNone/>
            </a:pPr>
            <a:endParaRPr>
              <a:latin typeface="Twentieth Century"/>
              <a:ea typeface="Twentieth Century"/>
              <a:cs typeface="Twentieth Century"/>
              <a:sym typeface="Twentieth Century"/>
            </a:endParaRPr>
          </a:p>
        </p:txBody>
      </p:sp>
      <p:pic>
        <p:nvPicPr>
          <p:cNvPr id="494" name="Google Shape;494;p56"/>
          <p:cNvPicPr preferRelativeResize="0"/>
          <p:nvPr/>
        </p:nvPicPr>
        <p:blipFill>
          <a:blip r:embed="rId3">
            <a:alphaModFix/>
          </a:blip>
          <a:stretch>
            <a:fillRect/>
          </a:stretch>
        </p:blipFill>
        <p:spPr>
          <a:xfrm>
            <a:off x="3955500" y="1484675"/>
            <a:ext cx="5116500" cy="3081024"/>
          </a:xfrm>
          <a:prstGeom prst="rect">
            <a:avLst/>
          </a:prstGeom>
          <a:noFill/>
          <a:ln>
            <a:noFill/>
          </a:ln>
        </p:spPr>
      </p:pic>
      <p:pic>
        <p:nvPicPr>
          <p:cNvPr id="495" name="Google Shape;495;p56"/>
          <p:cNvPicPr preferRelativeResize="0"/>
          <p:nvPr/>
        </p:nvPicPr>
        <p:blipFill rotWithShape="1">
          <a:blip r:embed="rId4">
            <a:alphaModFix/>
          </a:blip>
          <a:srcRect l="7679" r="16585"/>
          <a:stretch/>
        </p:blipFill>
        <p:spPr>
          <a:xfrm>
            <a:off x="5594375" y="3671750"/>
            <a:ext cx="3549624" cy="33374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57"/>
          <p:cNvSpPr txBox="1">
            <a:spLocks noGrp="1"/>
          </p:cNvSpPr>
          <p:nvPr>
            <p:ph type="title"/>
          </p:nvPr>
        </p:nvSpPr>
        <p:spPr>
          <a:xfrm>
            <a:off x="0" y="0"/>
            <a:ext cx="9144000" cy="1340700"/>
          </a:xfrm>
          <a:prstGeom prst="rect">
            <a:avLst/>
          </a:prstGeom>
          <a:solidFill>
            <a:srgbClr val="0F243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GB">
                <a:solidFill>
                  <a:schemeClr val="lt1"/>
                </a:solidFill>
                <a:latin typeface="Arial"/>
                <a:ea typeface="Arial"/>
                <a:cs typeface="Arial"/>
                <a:sym typeface="Arial"/>
              </a:rPr>
              <a:t>Helping your child prepare </a:t>
            </a:r>
            <a:endParaRPr sz="4400" b="0" i="0" u="none" strike="noStrike" cap="none">
              <a:solidFill>
                <a:schemeClr val="lt1"/>
              </a:solidFill>
              <a:latin typeface="Arial"/>
              <a:ea typeface="Arial"/>
              <a:cs typeface="Arial"/>
              <a:sym typeface="Arial"/>
            </a:endParaRPr>
          </a:p>
        </p:txBody>
      </p:sp>
      <p:pic>
        <p:nvPicPr>
          <p:cNvPr id="501" name="Google Shape;501;p57"/>
          <p:cNvPicPr preferRelativeResize="0">
            <a:picLocks noGrp="1"/>
          </p:cNvPicPr>
          <p:nvPr>
            <p:ph type="body" idx="4"/>
          </p:nvPr>
        </p:nvPicPr>
        <p:blipFill rotWithShape="1">
          <a:blip r:embed="rId3">
            <a:alphaModFix/>
          </a:blip>
          <a:srcRect/>
          <a:stretch/>
        </p:blipFill>
        <p:spPr>
          <a:xfrm>
            <a:off x="107504" y="5805264"/>
            <a:ext cx="8928900" cy="890100"/>
          </a:xfrm>
          <a:prstGeom prst="rect">
            <a:avLst/>
          </a:prstGeom>
          <a:noFill/>
          <a:ln>
            <a:noFill/>
          </a:ln>
        </p:spPr>
      </p:pic>
      <p:sp>
        <p:nvSpPr>
          <p:cNvPr id="502" name="Google Shape;502;p57"/>
          <p:cNvSpPr txBox="1">
            <a:spLocks noGrp="1"/>
          </p:cNvSpPr>
          <p:nvPr>
            <p:ph type="body" idx="2"/>
          </p:nvPr>
        </p:nvSpPr>
        <p:spPr>
          <a:xfrm>
            <a:off x="277525" y="1484675"/>
            <a:ext cx="8866500" cy="432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GB" sz="2000">
                <a:latin typeface="Twentieth Century"/>
                <a:ea typeface="Twentieth Century"/>
                <a:cs typeface="Twentieth Century"/>
                <a:sym typeface="Twentieth Century"/>
              </a:rPr>
              <a:t>Reading is key throughout primary school to expand your child’s vocabulary. Your child needs a wide vocabulary and the ability to analyse and interpret different types of text, including fiction, non-fiction, poetry and plays. Encouraging Year 6 children to read extensively will prepare them for their end of year tests. </a:t>
            </a:r>
            <a:endParaRPr sz="2000">
              <a:latin typeface="Twentieth Century"/>
              <a:ea typeface="Twentieth Century"/>
              <a:cs typeface="Twentieth Century"/>
              <a:sym typeface="Twentieth Century"/>
            </a:endParaRPr>
          </a:p>
          <a:p>
            <a:pPr marL="0" lvl="0" indent="0" algn="l" rtl="0">
              <a:lnSpc>
                <a:spcPct val="115000"/>
              </a:lnSpc>
              <a:spcBef>
                <a:spcPts val="0"/>
              </a:spcBef>
              <a:spcAft>
                <a:spcPts val="0"/>
              </a:spcAft>
              <a:buNone/>
            </a:pPr>
            <a:endParaRPr sz="2500">
              <a:latin typeface="Twentieth Century"/>
              <a:ea typeface="Twentieth Century"/>
              <a:cs typeface="Twentieth Century"/>
              <a:sym typeface="Twentieth Century"/>
            </a:endParaRPr>
          </a:p>
          <a:p>
            <a:pPr marL="0" lvl="0" indent="0" algn="l" rtl="0">
              <a:lnSpc>
                <a:spcPct val="115000"/>
              </a:lnSpc>
              <a:spcBef>
                <a:spcPts val="0"/>
              </a:spcBef>
              <a:spcAft>
                <a:spcPts val="0"/>
              </a:spcAft>
              <a:buNone/>
            </a:pPr>
            <a:endParaRPr sz="2500">
              <a:latin typeface="Twentieth Century"/>
              <a:ea typeface="Twentieth Century"/>
              <a:cs typeface="Twentieth Century"/>
              <a:sym typeface="Twentieth Century"/>
            </a:endParaRPr>
          </a:p>
          <a:p>
            <a:pPr marL="0" lvl="0" indent="0" algn="l" rtl="0">
              <a:lnSpc>
                <a:spcPct val="115000"/>
              </a:lnSpc>
              <a:spcBef>
                <a:spcPts val="0"/>
              </a:spcBef>
              <a:spcAft>
                <a:spcPts val="0"/>
              </a:spcAft>
              <a:buClr>
                <a:schemeClr val="dk1"/>
              </a:buClr>
              <a:buSzPts val="1100"/>
              <a:buFont typeface="Arial"/>
              <a:buNone/>
            </a:pPr>
            <a:endParaRPr sz="1800">
              <a:latin typeface="Twentieth Century"/>
              <a:ea typeface="Twentieth Century"/>
              <a:cs typeface="Twentieth Century"/>
              <a:sym typeface="Twentieth Century"/>
            </a:endParaRPr>
          </a:p>
          <a:p>
            <a:pPr marL="342900" marR="0" lvl="0" indent="-190500" algn="l" rtl="0">
              <a:spcBef>
                <a:spcPts val="0"/>
              </a:spcBef>
              <a:spcAft>
                <a:spcPts val="0"/>
              </a:spcAft>
              <a:buClr>
                <a:schemeClr val="dk1"/>
              </a:buClr>
              <a:buSzPts val="2400"/>
              <a:buFont typeface="Arial"/>
              <a:buNone/>
            </a:pPr>
            <a:endParaRPr>
              <a:latin typeface="Twentieth Century"/>
              <a:ea typeface="Twentieth Century"/>
              <a:cs typeface="Twentieth Century"/>
              <a:sym typeface="Twentieth Century"/>
            </a:endParaRPr>
          </a:p>
        </p:txBody>
      </p:sp>
      <p:pic>
        <p:nvPicPr>
          <p:cNvPr id="503" name="Google Shape;503;p57"/>
          <p:cNvPicPr preferRelativeResize="0"/>
          <p:nvPr/>
        </p:nvPicPr>
        <p:blipFill>
          <a:blip r:embed="rId4">
            <a:alphaModFix/>
          </a:blip>
          <a:stretch>
            <a:fillRect/>
          </a:stretch>
        </p:blipFill>
        <p:spPr>
          <a:xfrm>
            <a:off x="277519" y="3354125"/>
            <a:ext cx="1639550" cy="2321400"/>
          </a:xfrm>
          <a:prstGeom prst="rect">
            <a:avLst/>
          </a:prstGeom>
          <a:noFill/>
          <a:ln>
            <a:noFill/>
          </a:ln>
        </p:spPr>
      </p:pic>
      <p:pic>
        <p:nvPicPr>
          <p:cNvPr id="504" name="Google Shape;504;p57"/>
          <p:cNvPicPr preferRelativeResize="0"/>
          <p:nvPr/>
        </p:nvPicPr>
        <p:blipFill>
          <a:blip r:embed="rId5">
            <a:alphaModFix/>
          </a:blip>
          <a:stretch>
            <a:fillRect/>
          </a:stretch>
        </p:blipFill>
        <p:spPr>
          <a:xfrm>
            <a:off x="2154225" y="3354125"/>
            <a:ext cx="1639550" cy="2317115"/>
          </a:xfrm>
          <a:prstGeom prst="rect">
            <a:avLst/>
          </a:prstGeom>
          <a:noFill/>
          <a:ln>
            <a:noFill/>
          </a:ln>
        </p:spPr>
      </p:pic>
      <p:pic>
        <p:nvPicPr>
          <p:cNvPr id="505" name="Google Shape;505;p57"/>
          <p:cNvPicPr preferRelativeResize="0"/>
          <p:nvPr/>
        </p:nvPicPr>
        <p:blipFill>
          <a:blip r:embed="rId6">
            <a:alphaModFix/>
          </a:blip>
          <a:stretch>
            <a:fillRect/>
          </a:stretch>
        </p:blipFill>
        <p:spPr>
          <a:xfrm>
            <a:off x="4030925" y="3371825"/>
            <a:ext cx="4791075" cy="25168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58"/>
          <p:cNvSpPr txBox="1">
            <a:spLocks noGrp="1"/>
          </p:cNvSpPr>
          <p:nvPr>
            <p:ph type="title"/>
          </p:nvPr>
        </p:nvSpPr>
        <p:spPr>
          <a:xfrm>
            <a:off x="0" y="0"/>
            <a:ext cx="9144000" cy="1340700"/>
          </a:xfrm>
          <a:prstGeom prst="rect">
            <a:avLst/>
          </a:prstGeom>
          <a:solidFill>
            <a:srgbClr val="0F243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GB">
                <a:solidFill>
                  <a:schemeClr val="lt1"/>
                </a:solidFill>
                <a:latin typeface="Arial"/>
                <a:ea typeface="Arial"/>
                <a:cs typeface="Arial"/>
                <a:sym typeface="Arial"/>
              </a:rPr>
              <a:t>The importance of vocabulary </a:t>
            </a:r>
            <a:endParaRPr sz="4400" b="0" i="0" u="none" strike="noStrike" cap="none">
              <a:solidFill>
                <a:schemeClr val="lt1"/>
              </a:solidFill>
              <a:latin typeface="Arial"/>
              <a:ea typeface="Arial"/>
              <a:cs typeface="Arial"/>
              <a:sym typeface="Arial"/>
            </a:endParaRPr>
          </a:p>
        </p:txBody>
      </p:sp>
      <p:pic>
        <p:nvPicPr>
          <p:cNvPr id="511" name="Google Shape;511;p58"/>
          <p:cNvPicPr preferRelativeResize="0">
            <a:picLocks noGrp="1"/>
          </p:cNvPicPr>
          <p:nvPr>
            <p:ph type="body" idx="4"/>
          </p:nvPr>
        </p:nvPicPr>
        <p:blipFill rotWithShape="1">
          <a:blip r:embed="rId3">
            <a:alphaModFix/>
          </a:blip>
          <a:srcRect/>
          <a:stretch/>
        </p:blipFill>
        <p:spPr>
          <a:xfrm>
            <a:off x="107504" y="5805264"/>
            <a:ext cx="8928900" cy="890100"/>
          </a:xfrm>
          <a:prstGeom prst="rect">
            <a:avLst/>
          </a:prstGeom>
          <a:noFill/>
          <a:ln>
            <a:noFill/>
          </a:ln>
        </p:spPr>
      </p:pic>
      <p:sp>
        <p:nvSpPr>
          <p:cNvPr id="512" name="Google Shape;512;p58"/>
          <p:cNvSpPr txBox="1">
            <a:spLocks noGrp="1"/>
          </p:cNvSpPr>
          <p:nvPr>
            <p:ph type="body" idx="2"/>
          </p:nvPr>
        </p:nvSpPr>
        <p:spPr>
          <a:xfrm>
            <a:off x="138750" y="1484675"/>
            <a:ext cx="8866500" cy="432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GB" sz="2300">
                <a:latin typeface="Twentieth Century"/>
                <a:ea typeface="Twentieth Century"/>
                <a:cs typeface="Twentieth Century"/>
                <a:sym typeface="Twentieth Century"/>
              </a:rPr>
              <a:t>The Year 6 reading SATs paper is made up of words that the children will have been exposed to across the curriculum throughout their entire schooling life. Often, the SATs papers require the children to pull on their knowledge of vocabulary from Science, History etc. and it is due to this that we have a massive focus on understanding vocabulary across school.</a:t>
            </a:r>
            <a:endParaRPr sz="2300">
              <a:latin typeface="Twentieth Century"/>
              <a:ea typeface="Twentieth Century"/>
              <a:cs typeface="Twentieth Century"/>
              <a:sym typeface="Twentieth Century"/>
            </a:endParaRPr>
          </a:p>
          <a:p>
            <a:pPr marL="0" lvl="0" indent="0" algn="l" rtl="0">
              <a:lnSpc>
                <a:spcPct val="115000"/>
              </a:lnSpc>
              <a:spcBef>
                <a:spcPts val="0"/>
              </a:spcBef>
              <a:spcAft>
                <a:spcPts val="0"/>
              </a:spcAft>
              <a:buNone/>
            </a:pPr>
            <a:endParaRPr sz="2300">
              <a:latin typeface="Twentieth Century"/>
              <a:ea typeface="Twentieth Century"/>
              <a:cs typeface="Twentieth Century"/>
              <a:sym typeface="Twentieth Century"/>
            </a:endParaRPr>
          </a:p>
          <a:p>
            <a:pPr marL="0" lvl="0" indent="0" algn="l" rtl="0">
              <a:lnSpc>
                <a:spcPct val="115000"/>
              </a:lnSpc>
              <a:spcBef>
                <a:spcPts val="0"/>
              </a:spcBef>
              <a:spcAft>
                <a:spcPts val="0"/>
              </a:spcAft>
              <a:buNone/>
            </a:pPr>
            <a:r>
              <a:rPr lang="en-GB" sz="2300">
                <a:latin typeface="Twentieth Century"/>
                <a:ea typeface="Twentieth Century"/>
                <a:cs typeface="Twentieth Century"/>
                <a:sym typeface="Twentieth Century"/>
              </a:rPr>
              <a:t>When reading anything, newspapers, brochures signs etc. it would be really beneficial to talk to your child about the meanings of any unknown words and encourage them to read around the word to try to gather implied meaning. </a:t>
            </a:r>
            <a:endParaRPr sz="2300">
              <a:latin typeface="Twentieth Century"/>
              <a:ea typeface="Twentieth Century"/>
              <a:cs typeface="Twentieth Century"/>
              <a:sym typeface="Twentieth Century"/>
            </a:endParaRPr>
          </a:p>
          <a:p>
            <a:pPr marL="0" lvl="0" indent="0" algn="l" rtl="0">
              <a:lnSpc>
                <a:spcPct val="115000"/>
              </a:lnSpc>
              <a:spcBef>
                <a:spcPts val="0"/>
              </a:spcBef>
              <a:spcAft>
                <a:spcPts val="0"/>
              </a:spcAft>
              <a:buNone/>
            </a:pPr>
            <a:endParaRPr sz="2800">
              <a:latin typeface="Twentieth Century"/>
              <a:ea typeface="Twentieth Century"/>
              <a:cs typeface="Twentieth Century"/>
              <a:sym typeface="Twentieth Century"/>
            </a:endParaRPr>
          </a:p>
          <a:p>
            <a:pPr marL="0" lvl="0" indent="0" algn="l" rtl="0">
              <a:lnSpc>
                <a:spcPct val="115000"/>
              </a:lnSpc>
              <a:spcBef>
                <a:spcPts val="0"/>
              </a:spcBef>
              <a:spcAft>
                <a:spcPts val="0"/>
              </a:spcAft>
              <a:buNone/>
            </a:pPr>
            <a:endParaRPr sz="2800">
              <a:latin typeface="Twentieth Century"/>
              <a:ea typeface="Twentieth Century"/>
              <a:cs typeface="Twentieth Century"/>
              <a:sym typeface="Twentieth Century"/>
            </a:endParaRPr>
          </a:p>
          <a:p>
            <a:pPr marL="0" lvl="0" indent="0" algn="l" rtl="0">
              <a:lnSpc>
                <a:spcPct val="115000"/>
              </a:lnSpc>
              <a:spcBef>
                <a:spcPts val="0"/>
              </a:spcBef>
              <a:spcAft>
                <a:spcPts val="0"/>
              </a:spcAft>
              <a:buClr>
                <a:schemeClr val="dk1"/>
              </a:buClr>
              <a:buSzPts val="1100"/>
              <a:buFont typeface="Arial"/>
              <a:buNone/>
            </a:pPr>
            <a:endParaRPr sz="2100">
              <a:latin typeface="Twentieth Century"/>
              <a:ea typeface="Twentieth Century"/>
              <a:cs typeface="Twentieth Century"/>
              <a:sym typeface="Twentieth Century"/>
            </a:endParaRPr>
          </a:p>
          <a:p>
            <a:pPr marL="342900" marR="0" lvl="0" indent="-190500" algn="l" rtl="0">
              <a:spcBef>
                <a:spcPts val="0"/>
              </a:spcBef>
              <a:spcAft>
                <a:spcPts val="0"/>
              </a:spcAft>
              <a:buClr>
                <a:schemeClr val="dk1"/>
              </a:buClr>
              <a:buSzPts val="2400"/>
              <a:buFont typeface="Arial"/>
              <a:buNone/>
            </a:pPr>
            <a:endParaRPr sz="2700">
              <a:latin typeface="Twentieth Century"/>
              <a:ea typeface="Twentieth Century"/>
              <a:cs typeface="Twentieth Century"/>
              <a:sym typeface="Twentieth Century"/>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59"/>
          <p:cNvSpPr txBox="1">
            <a:spLocks noGrp="1"/>
          </p:cNvSpPr>
          <p:nvPr>
            <p:ph type="title"/>
          </p:nvPr>
        </p:nvSpPr>
        <p:spPr>
          <a:xfrm>
            <a:off x="0" y="0"/>
            <a:ext cx="9144000" cy="1203600"/>
          </a:xfrm>
          <a:prstGeom prst="rect">
            <a:avLst/>
          </a:prstGeom>
          <a:solidFill>
            <a:srgbClr val="0F243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GB">
                <a:solidFill>
                  <a:schemeClr val="lt1"/>
                </a:solidFill>
                <a:latin typeface="Arial"/>
                <a:ea typeface="Arial"/>
                <a:cs typeface="Arial"/>
                <a:sym typeface="Arial"/>
              </a:rPr>
              <a:t> What will help this year?</a:t>
            </a:r>
            <a:endParaRPr sz="4400" b="0" i="0" u="none" strike="noStrike" cap="none">
              <a:solidFill>
                <a:schemeClr val="lt1"/>
              </a:solidFill>
              <a:latin typeface="Arial"/>
              <a:ea typeface="Arial"/>
              <a:cs typeface="Arial"/>
              <a:sym typeface="Arial"/>
            </a:endParaRPr>
          </a:p>
        </p:txBody>
      </p:sp>
      <p:pic>
        <p:nvPicPr>
          <p:cNvPr id="518" name="Google Shape;518;p59"/>
          <p:cNvPicPr preferRelativeResize="0">
            <a:picLocks noGrp="1"/>
          </p:cNvPicPr>
          <p:nvPr>
            <p:ph type="body" idx="4"/>
          </p:nvPr>
        </p:nvPicPr>
        <p:blipFill rotWithShape="1">
          <a:blip r:embed="rId3">
            <a:alphaModFix/>
          </a:blip>
          <a:srcRect/>
          <a:stretch/>
        </p:blipFill>
        <p:spPr>
          <a:xfrm>
            <a:off x="107500" y="5915699"/>
            <a:ext cx="8928900" cy="779700"/>
          </a:xfrm>
          <a:prstGeom prst="rect">
            <a:avLst/>
          </a:prstGeom>
          <a:noFill/>
          <a:ln>
            <a:noFill/>
          </a:ln>
        </p:spPr>
      </p:pic>
      <p:sp>
        <p:nvSpPr>
          <p:cNvPr id="519" name="Google Shape;519;p59"/>
          <p:cNvSpPr txBox="1"/>
          <p:nvPr/>
        </p:nvSpPr>
        <p:spPr>
          <a:xfrm>
            <a:off x="351000" y="1406700"/>
            <a:ext cx="2565000" cy="1239300"/>
          </a:xfrm>
          <a:prstGeom prst="rect">
            <a:avLst/>
          </a:prstGeom>
          <a:solidFill>
            <a:srgbClr val="F4CC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400" b="1"/>
              <a:t>Completing homework on time</a:t>
            </a:r>
            <a:endParaRPr sz="2400" b="1"/>
          </a:p>
        </p:txBody>
      </p:sp>
      <p:sp>
        <p:nvSpPr>
          <p:cNvPr id="520" name="Google Shape;520;p59"/>
          <p:cNvSpPr txBox="1"/>
          <p:nvPr/>
        </p:nvSpPr>
        <p:spPr>
          <a:xfrm>
            <a:off x="351000" y="2986325"/>
            <a:ext cx="2565000" cy="1239300"/>
          </a:xfrm>
          <a:prstGeom prst="rect">
            <a:avLst/>
          </a:prstGeom>
          <a:solidFill>
            <a:srgbClr val="D9EAD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400" b="1"/>
              <a:t>Reading often… and at speed</a:t>
            </a:r>
            <a:endParaRPr sz="2400" b="1"/>
          </a:p>
        </p:txBody>
      </p:sp>
      <p:sp>
        <p:nvSpPr>
          <p:cNvPr id="521" name="Google Shape;521;p59"/>
          <p:cNvSpPr txBox="1"/>
          <p:nvPr/>
        </p:nvSpPr>
        <p:spPr>
          <a:xfrm>
            <a:off x="351000" y="4565975"/>
            <a:ext cx="2565000" cy="1239300"/>
          </a:xfrm>
          <a:prstGeom prst="rect">
            <a:avLst/>
          </a:prstGeom>
          <a:solidFill>
            <a:srgbClr val="FFF2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400" b="1"/>
              <a:t>Practising spelling words (Y3-Y6)</a:t>
            </a:r>
            <a:endParaRPr sz="2400" b="1"/>
          </a:p>
        </p:txBody>
      </p:sp>
      <p:sp>
        <p:nvSpPr>
          <p:cNvPr id="522" name="Google Shape;522;p59"/>
          <p:cNvSpPr txBox="1"/>
          <p:nvPr/>
        </p:nvSpPr>
        <p:spPr>
          <a:xfrm>
            <a:off x="3289450" y="1406713"/>
            <a:ext cx="2565000" cy="1239300"/>
          </a:xfrm>
          <a:prstGeom prst="rect">
            <a:avLst/>
          </a:prstGeom>
          <a:solidFill>
            <a:srgbClr val="C9DAF8"/>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400" b="1"/>
              <a:t>Regular times table practise</a:t>
            </a:r>
            <a:endParaRPr sz="2400" b="1"/>
          </a:p>
        </p:txBody>
      </p:sp>
      <p:sp>
        <p:nvSpPr>
          <p:cNvPr id="523" name="Google Shape;523;p59"/>
          <p:cNvSpPr txBox="1"/>
          <p:nvPr/>
        </p:nvSpPr>
        <p:spPr>
          <a:xfrm>
            <a:off x="3289450" y="2986350"/>
            <a:ext cx="2565000" cy="1239300"/>
          </a:xfrm>
          <a:prstGeom prst="rect">
            <a:avLst/>
          </a:prstGeom>
          <a:solidFill>
            <a:srgbClr val="FCE5CD"/>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400" b="1"/>
              <a:t>Having early nights/ being well rested</a:t>
            </a:r>
            <a:endParaRPr sz="2400" b="1"/>
          </a:p>
        </p:txBody>
      </p:sp>
      <p:sp>
        <p:nvSpPr>
          <p:cNvPr id="524" name="Google Shape;524;p59"/>
          <p:cNvSpPr txBox="1"/>
          <p:nvPr/>
        </p:nvSpPr>
        <p:spPr>
          <a:xfrm>
            <a:off x="3289450" y="4565988"/>
            <a:ext cx="2565000" cy="1239300"/>
          </a:xfrm>
          <a:prstGeom prst="rect">
            <a:avLst/>
          </a:prstGeom>
          <a:solidFill>
            <a:srgbClr val="D9D2E9"/>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400" b="1"/>
              <a:t>Being ready to learn each day</a:t>
            </a:r>
            <a:endParaRPr sz="2400" b="1"/>
          </a:p>
        </p:txBody>
      </p:sp>
      <p:sp>
        <p:nvSpPr>
          <p:cNvPr id="525" name="Google Shape;525;p59"/>
          <p:cNvSpPr txBox="1"/>
          <p:nvPr/>
        </p:nvSpPr>
        <p:spPr>
          <a:xfrm>
            <a:off x="6146400" y="1406700"/>
            <a:ext cx="2565000" cy="1239300"/>
          </a:xfrm>
          <a:prstGeom prst="rect">
            <a:avLst/>
          </a:prstGeom>
          <a:solidFill>
            <a:srgbClr val="D9EAD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400" b="1"/>
              <a:t>Keeping active and eating well</a:t>
            </a:r>
            <a:endParaRPr sz="2400" b="1"/>
          </a:p>
        </p:txBody>
      </p:sp>
      <p:sp>
        <p:nvSpPr>
          <p:cNvPr id="526" name="Google Shape;526;p59"/>
          <p:cNvSpPr txBox="1"/>
          <p:nvPr/>
        </p:nvSpPr>
        <p:spPr>
          <a:xfrm>
            <a:off x="6146400" y="2986338"/>
            <a:ext cx="2565000" cy="1239300"/>
          </a:xfrm>
          <a:prstGeom prst="rect">
            <a:avLst/>
          </a:prstGeom>
          <a:solidFill>
            <a:srgbClr val="EAD1D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400" b="1"/>
              <a:t>Having good attendance </a:t>
            </a:r>
            <a:endParaRPr sz="2400" b="1"/>
          </a:p>
        </p:txBody>
      </p:sp>
      <p:sp>
        <p:nvSpPr>
          <p:cNvPr id="527" name="Google Shape;527;p59"/>
          <p:cNvSpPr txBox="1"/>
          <p:nvPr/>
        </p:nvSpPr>
        <p:spPr>
          <a:xfrm>
            <a:off x="6146400" y="4565975"/>
            <a:ext cx="2565000" cy="1239300"/>
          </a:xfrm>
          <a:prstGeom prst="rect">
            <a:avLst/>
          </a:prstGeom>
          <a:solidFill>
            <a:srgbClr val="E6B8A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400" b="1"/>
              <a:t>Asking for help if needed!</a:t>
            </a:r>
            <a:endParaRPr sz="2400" b="1"/>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60"/>
          <p:cNvSpPr txBox="1">
            <a:spLocks noGrp="1"/>
          </p:cNvSpPr>
          <p:nvPr>
            <p:ph type="title"/>
          </p:nvPr>
        </p:nvSpPr>
        <p:spPr>
          <a:xfrm>
            <a:off x="0" y="0"/>
            <a:ext cx="9144000" cy="1340700"/>
          </a:xfrm>
          <a:prstGeom prst="rect">
            <a:avLst/>
          </a:prstGeom>
          <a:solidFill>
            <a:srgbClr val="0F243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GB">
                <a:solidFill>
                  <a:schemeClr val="lt1"/>
                </a:solidFill>
                <a:latin typeface="Arial"/>
                <a:ea typeface="Arial"/>
                <a:cs typeface="Arial"/>
                <a:sym typeface="Arial"/>
              </a:rPr>
              <a:t>Useful websites</a:t>
            </a:r>
            <a:endParaRPr sz="4400" b="0" i="0" u="none" strike="noStrike" cap="none">
              <a:solidFill>
                <a:schemeClr val="lt1"/>
              </a:solidFill>
              <a:latin typeface="Arial"/>
              <a:ea typeface="Arial"/>
              <a:cs typeface="Arial"/>
              <a:sym typeface="Arial"/>
            </a:endParaRPr>
          </a:p>
        </p:txBody>
      </p:sp>
      <p:pic>
        <p:nvPicPr>
          <p:cNvPr id="533" name="Google Shape;533;p60"/>
          <p:cNvPicPr preferRelativeResize="0">
            <a:picLocks noGrp="1"/>
          </p:cNvPicPr>
          <p:nvPr>
            <p:ph type="body" idx="4"/>
          </p:nvPr>
        </p:nvPicPr>
        <p:blipFill rotWithShape="1">
          <a:blip r:embed="rId3">
            <a:alphaModFix/>
          </a:blip>
          <a:srcRect/>
          <a:stretch/>
        </p:blipFill>
        <p:spPr>
          <a:xfrm>
            <a:off x="107504" y="5805264"/>
            <a:ext cx="8928900" cy="890100"/>
          </a:xfrm>
          <a:prstGeom prst="rect">
            <a:avLst/>
          </a:prstGeom>
          <a:noFill/>
          <a:ln>
            <a:noFill/>
          </a:ln>
        </p:spPr>
      </p:pic>
      <p:sp>
        <p:nvSpPr>
          <p:cNvPr id="534" name="Google Shape;534;p60"/>
          <p:cNvSpPr txBox="1">
            <a:spLocks noGrp="1"/>
          </p:cNvSpPr>
          <p:nvPr>
            <p:ph type="body" idx="2"/>
          </p:nvPr>
        </p:nvSpPr>
        <p:spPr>
          <a:xfrm>
            <a:off x="156000" y="1685100"/>
            <a:ext cx="8832000" cy="4734300"/>
          </a:xfrm>
          <a:prstGeom prst="rect">
            <a:avLst/>
          </a:prstGeom>
          <a:noFill/>
          <a:ln>
            <a:noFill/>
          </a:ln>
        </p:spPr>
        <p:txBody>
          <a:bodyPr spcFirstLastPara="1" wrap="square" lIns="91425" tIns="45700" rIns="91425" bIns="45700" anchor="t" anchorCtr="0">
            <a:noAutofit/>
          </a:bodyPr>
          <a:lstStyle/>
          <a:p>
            <a:pPr marL="342900" marR="0" lvl="0" indent="-190500" algn="l" rtl="0">
              <a:spcBef>
                <a:spcPts val="0"/>
              </a:spcBef>
              <a:spcAft>
                <a:spcPts val="0"/>
              </a:spcAft>
              <a:buClr>
                <a:schemeClr val="dk1"/>
              </a:buClr>
              <a:buSzPts val="2400"/>
              <a:buFont typeface="Arial"/>
              <a:buNone/>
            </a:pPr>
            <a:r>
              <a:rPr lang="en-GB" sz="2000" u="sng">
                <a:solidFill>
                  <a:schemeClr val="hlink"/>
                </a:solidFill>
                <a:hlinkClick r:id="rId4"/>
              </a:rPr>
              <a:t>http://www.mathplayground.com/</a:t>
            </a:r>
            <a:endParaRPr sz="2000"/>
          </a:p>
          <a:p>
            <a:pPr marL="342900" marR="0" lvl="0" indent="-190500" algn="l" rtl="0">
              <a:spcBef>
                <a:spcPts val="0"/>
              </a:spcBef>
              <a:spcAft>
                <a:spcPts val="0"/>
              </a:spcAft>
              <a:buClr>
                <a:schemeClr val="dk1"/>
              </a:buClr>
              <a:buSzPts val="2400"/>
              <a:buFont typeface="Arial"/>
              <a:buNone/>
            </a:pPr>
            <a:r>
              <a:rPr lang="en-GB" sz="2000" u="sng">
                <a:solidFill>
                  <a:schemeClr val="hlink"/>
                </a:solidFill>
                <a:hlinkClick r:id="rId5"/>
              </a:rPr>
              <a:t>http://www.teachingtables.co.uk/</a:t>
            </a:r>
            <a:endParaRPr sz="2000"/>
          </a:p>
          <a:p>
            <a:pPr marL="342900" marR="0" lvl="0" indent="-190500" algn="l" rtl="0">
              <a:spcBef>
                <a:spcPts val="0"/>
              </a:spcBef>
              <a:spcAft>
                <a:spcPts val="0"/>
              </a:spcAft>
              <a:buClr>
                <a:schemeClr val="dk1"/>
              </a:buClr>
              <a:buSzPts val="2400"/>
              <a:buFont typeface="Arial"/>
              <a:buNone/>
            </a:pPr>
            <a:r>
              <a:rPr lang="en-GB" sz="2000" u="sng">
                <a:solidFill>
                  <a:schemeClr val="hlink"/>
                </a:solidFill>
                <a:hlinkClick r:id="rId6"/>
              </a:rPr>
              <a:t>http://www.topmarks.co.uk/maths-games/7-11-years/mental-maths</a:t>
            </a:r>
            <a:endParaRPr sz="2000"/>
          </a:p>
          <a:p>
            <a:pPr marL="342900" marR="0" lvl="0" indent="-190500" algn="l" rtl="0">
              <a:spcBef>
                <a:spcPts val="0"/>
              </a:spcBef>
              <a:spcAft>
                <a:spcPts val="0"/>
              </a:spcAft>
              <a:buClr>
                <a:schemeClr val="dk1"/>
              </a:buClr>
              <a:buSzPts val="2400"/>
              <a:buFont typeface="Arial"/>
              <a:buNone/>
            </a:pPr>
            <a:r>
              <a:rPr lang="en-GB" sz="2000" u="sng">
                <a:solidFill>
                  <a:schemeClr val="hlink"/>
                </a:solidFill>
                <a:hlinkClick r:id="rId7"/>
              </a:rPr>
              <a:t>http://www.learn-with-math-games.com/</a:t>
            </a:r>
            <a:endParaRPr sz="2000"/>
          </a:p>
          <a:p>
            <a:pPr marL="342900" marR="0" lvl="0" indent="-190500" algn="l" rtl="0">
              <a:spcBef>
                <a:spcPts val="0"/>
              </a:spcBef>
              <a:spcAft>
                <a:spcPts val="0"/>
              </a:spcAft>
              <a:buClr>
                <a:schemeClr val="dk1"/>
              </a:buClr>
              <a:buSzPts val="2400"/>
              <a:buFont typeface="Arial"/>
              <a:buNone/>
            </a:pPr>
            <a:r>
              <a:rPr lang="en-GB" sz="2000" u="sng">
                <a:solidFill>
                  <a:schemeClr val="hlink"/>
                </a:solidFill>
                <a:hlinkClick r:id="rId8"/>
              </a:rPr>
              <a:t>http://www.primaryresources.co.uk/maths/maths.htm</a:t>
            </a:r>
            <a:endParaRPr sz="2000"/>
          </a:p>
          <a:p>
            <a:pPr marL="342900" marR="0" lvl="0" indent="-190500" algn="l" rtl="0">
              <a:spcBef>
                <a:spcPts val="0"/>
              </a:spcBef>
              <a:spcAft>
                <a:spcPts val="0"/>
              </a:spcAft>
              <a:buClr>
                <a:schemeClr val="dk1"/>
              </a:buClr>
              <a:buSzPts val="2400"/>
              <a:buFont typeface="Arial"/>
              <a:buNone/>
            </a:pPr>
            <a:r>
              <a:rPr lang="en-GB" sz="2000" u="sng">
                <a:solidFill>
                  <a:schemeClr val="hlink"/>
                </a:solidFill>
                <a:hlinkClick r:id="rId9"/>
              </a:rPr>
              <a:t>http://www.bbc.co.uk/education/subjects/z826n39</a:t>
            </a:r>
            <a:endParaRPr sz="2000"/>
          </a:p>
          <a:p>
            <a:pPr marL="342900" marR="0" lvl="0" indent="-190500" algn="l" rtl="0">
              <a:spcBef>
                <a:spcPts val="0"/>
              </a:spcBef>
              <a:spcAft>
                <a:spcPts val="0"/>
              </a:spcAft>
              <a:buClr>
                <a:schemeClr val="dk1"/>
              </a:buClr>
              <a:buSzPts val="2400"/>
              <a:buFont typeface="Arial"/>
              <a:buNone/>
            </a:pPr>
            <a:r>
              <a:rPr lang="en-GB" sz="2000" u="sng">
                <a:solidFill>
                  <a:schemeClr val="hlink"/>
                </a:solidFill>
                <a:hlinkClick r:id="rId10"/>
              </a:rPr>
              <a:t>http://www.helpingwithmath.com/resources/resources.htm</a:t>
            </a:r>
            <a:endParaRPr sz="2000"/>
          </a:p>
          <a:p>
            <a:pPr marL="342900" marR="0" lvl="0" indent="-190500" algn="l" rtl="0">
              <a:spcBef>
                <a:spcPts val="0"/>
              </a:spcBef>
              <a:spcAft>
                <a:spcPts val="0"/>
              </a:spcAft>
              <a:buClr>
                <a:schemeClr val="dk1"/>
              </a:buClr>
              <a:buSzPts val="2400"/>
              <a:buFont typeface="Arial"/>
              <a:buNone/>
            </a:pPr>
            <a:r>
              <a:rPr lang="en-GB" sz="2000" u="sng">
                <a:solidFill>
                  <a:schemeClr val="hlink"/>
                </a:solidFill>
                <a:hlinkClick r:id="rId11"/>
              </a:rPr>
              <a:t>http://www.mad4maths.com/multiplication_table_math_games/</a:t>
            </a:r>
            <a:endParaRPr sz="2000"/>
          </a:p>
          <a:p>
            <a:pPr marL="342900" marR="0" lvl="0" indent="-190500" algn="l" rtl="0">
              <a:spcBef>
                <a:spcPts val="0"/>
              </a:spcBef>
              <a:spcAft>
                <a:spcPts val="0"/>
              </a:spcAft>
              <a:buClr>
                <a:schemeClr val="dk1"/>
              </a:buClr>
              <a:buSzPts val="2400"/>
              <a:buFont typeface="Arial"/>
              <a:buNone/>
            </a:pPr>
            <a:r>
              <a:rPr lang="en-GB" sz="2000" u="sng">
                <a:solidFill>
                  <a:schemeClr val="hlink"/>
                </a:solidFill>
                <a:hlinkClick r:id="rId12"/>
              </a:rPr>
              <a:t>http://www.maths-games.org/times-tables-games.html</a:t>
            </a:r>
            <a:endParaRPr sz="2000"/>
          </a:p>
          <a:p>
            <a:pPr marL="342900" marR="0" lvl="0" indent="-190500" algn="l" rtl="0">
              <a:spcBef>
                <a:spcPts val="0"/>
              </a:spcBef>
              <a:spcAft>
                <a:spcPts val="0"/>
              </a:spcAft>
              <a:buClr>
                <a:schemeClr val="dk1"/>
              </a:buClr>
              <a:buSzPts val="2400"/>
              <a:buFont typeface="Arial"/>
              <a:buNone/>
            </a:pPr>
            <a:r>
              <a:rPr lang="en-GB" sz="2000" u="sng">
                <a:solidFill>
                  <a:schemeClr val="hlink"/>
                </a:solidFill>
                <a:hlinkClick r:id="rId13"/>
              </a:rPr>
              <a:t>http://resources.woodlands.kent.sch.uk/maths/timestable/interactive.htm</a:t>
            </a:r>
            <a:endParaRPr sz="2000"/>
          </a:p>
          <a:p>
            <a:pPr marL="342900" marR="0" lvl="0" indent="-190500" algn="l" rtl="0">
              <a:spcBef>
                <a:spcPts val="0"/>
              </a:spcBef>
              <a:spcAft>
                <a:spcPts val="0"/>
              </a:spcAft>
              <a:buClr>
                <a:schemeClr val="dk1"/>
              </a:buClr>
              <a:buSzPts val="2400"/>
              <a:buFont typeface="Arial"/>
              <a:buNone/>
            </a:pPr>
            <a:r>
              <a:rPr lang="en-GB" sz="2000" u="sng">
                <a:solidFill>
                  <a:schemeClr val="hlink"/>
                </a:solidFill>
                <a:hlinkClick r:id="rId14"/>
              </a:rPr>
              <a:t>http://www.crickweb.co.uk/ks2numeracy-multiplication.html</a:t>
            </a:r>
            <a:endParaRPr sz="2000"/>
          </a:p>
          <a:p>
            <a:pPr marL="0" lvl="0" indent="0" algn="l" rtl="0">
              <a:spcBef>
                <a:spcPts val="0"/>
              </a:spcBef>
              <a:spcAft>
                <a:spcPts val="0"/>
              </a:spcAft>
              <a:buClr>
                <a:schemeClr val="dk1"/>
              </a:buClr>
              <a:buSzPts val="2400"/>
              <a:buFont typeface="Arial"/>
              <a:buNone/>
            </a:pPr>
            <a:r>
              <a:rPr lang="en-GB" sz="2000">
                <a:latin typeface="Arial"/>
                <a:ea typeface="Arial"/>
                <a:cs typeface="Arial"/>
                <a:sym typeface="Arial"/>
              </a:rPr>
              <a:t>  </a:t>
            </a:r>
            <a:r>
              <a:rPr lang="en-GB" sz="2000" u="sng">
                <a:solidFill>
                  <a:schemeClr val="hlink"/>
                </a:solidFill>
                <a:latin typeface="Arial"/>
                <a:ea typeface="Arial"/>
                <a:cs typeface="Arial"/>
                <a:sym typeface="Arial"/>
                <a:hlinkClick r:id="rId15"/>
              </a:rPr>
              <a:t>https://www.topmarks.co.uk/maths-games/daily10</a:t>
            </a:r>
            <a:endParaRPr sz="2000"/>
          </a:p>
          <a:p>
            <a:pPr marL="342900" marR="0" lvl="0" indent="-190500" algn="l" rtl="0">
              <a:spcBef>
                <a:spcPts val="0"/>
              </a:spcBef>
              <a:spcAft>
                <a:spcPts val="0"/>
              </a:spcAft>
              <a:buClr>
                <a:schemeClr val="dk1"/>
              </a:buClr>
              <a:buSzPts val="2400"/>
              <a:buFont typeface="Arial"/>
              <a:buNone/>
            </a:pPr>
            <a:endParaRPr sz="20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7"/>
          <p:cNvSpPr txBox="1">
            <a:spLocks noGrp="1"/>
          </p:cNvSpPr>
          <p:nvPr>
            <p:ph type="title"/>
          </p:nvPr>
        </p:nvSpPr>
        <p:spPr>
          <a:xfrm>
            <a:off x="-75" y="0"/>
            <a:ext cx="9144000" cy="1340700"/>
          </a:xfrm>
          <a:prstGeom prst="rect">
            <a:avLst/>
          </a:prstGeom>
          <a:solidFill>
            <a:srgbClr val="0F243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GB">
                <a:solidFill>
                  <a:schemeClr val="lt1"/>
                </a:solidFill>
                <a:latin typeface="Century Gothic"/>
                <a:ea typeface="Century Gothic"/>
                <a:cs typeface="Century Gothic"/>
                <a:sym typeface="Century Gothic"/>
              </a:rPr>
              <a:t>Support for Parents</a:t>
            </a:r>
            <a:endParaRPr>
              <a:solidFill>
                <a:schemeClr val="lt1"/>
              </a:solidFill>
              <a:latin typeface="Century Gothic"/>
              <a:ea typeface="Century Gothic"/>
              <a:cs typeface="Century Gothic"/>
              <a:sym typeface="Century Gothic"/>
            </a:endParaRPr>
          </a:p>
        </p:txBody>
      </p:sp>
      <p:sp>
        <p:nvSpPr>
          <p:cNvPr id="182" name="Google Shape;182;p27"/>
          <p:cNvSpPr/>
          <p:nvPr/>
        </p:nvSpPr>
        <p:spPr>
          <a:xfrm>
            <a:off x="5249450" y="1493100"/>
            <a:ext cx="568200" cy="452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7"/>
          <p:cNvSpPr/>
          <p:nvPr/>
        </p:nvSpPr>
        <p:spPr>
          <a:xfrm>
            <a:off x="8368525" y="1385300"/>
            <a:ext cx="568200" cy="452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7"/>
          <p:cNvSpPr txBox="1"/>
          <p:nvPr/>
        </p:nvSpPr>
        <p:spPr>
          <a:xfrm>
            <a:off x="4825650" y="2485075"/>
            <a:ext cx="9600" cy="21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85" name="Google Shape;185;p27"/>
          <p:cNvSpPr/>
          <p:nvPr/>
        </p:nvSpPr>
        <p:spPr>
          <a:xfrm>
            <a:off x="3881700" y="6077800"/>
            <a:ext cx="654900" cy="452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7"/>
          <p:cNvSpPr/>
          <p:nvPr/>
        </p:nvSpPr>
        <p:spPr>
          <a:xfrm>
            <a:off x="8445575" y="6077800"/>
            <a:ext cx="654900" cy="452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7"/>
          <p:cNvSpPr/>
          <p:nvPr/>
        </p:nvSpPr>
        <p:spPr>
          <a:xfrm>
            <a:off x="7946425" y="5548050"/>
            <a:ext cx="1040400" cy="1020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7"/>
          <p:cNvSpPr/>
          <p:nvPr/>
        </p:nvSpPr>
        <p:spPr>
          <a:xfrm>
            <a:off x="8447275" y="6174125"/>
            <a:ext cx="696600" cy="684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9" name="Google Shape;189;p27">
            <a:hlinkClick r:id="rId3"/>
          </p:cNvPr>
          <p:cNvPicPr preferRelativeResize="0"/>
          <p:nvPr/>
        </p:nvPicPr>
        <p:blipFill>
          <a:blip r:embed="rId4">
            <a:alphaModFix/>
          </a:blip>
          <a:stretch>
            <a:fillRect/>
          </a:stretch>
        </p:blipFill>
        <p:spPr>
          <a:xfrm>
            <a:off x="133925" y="1795750"/>
            <a:ext cx="8876150" cy="428204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61"/>
          <p:cNvSpPr txBox="1">
            <a:spLocks noGrp="1"/>
          </p:cNvSpPr>
          <p:nvPr>
            <p:ph type="title"/>
          </p:nvPr>
        </p:nvSpPr>
        <p:spPr>
          <a:xfrm>
            <a:off x="0" y="0"/>
            <a:ext cx="9144000" cy="1340700"/>
          </a:xfrm>
          <a:prstGeom prst="rect">
            <a:avLst/>
          </a:prstGeom>
          <a:solidFill>
            <a:srgbClr val="0F243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GB">
                <a:solidFill>
                  <a:schemeClr val="lt1"/>
                </a:solidFill>
                <a:latin typeface="Arial"/>
                <a:ea typeface="Arial"/>
                <a:cs typeface="Arial"/>
                <a:sym typeface="Arial"/>
              </a:rPr>
              <a:t>Your turn!</a:t>
            </a:r>
            <a:endParaRPr sz="4400" b="0" i="0" u="none" strike="noStrike" cap="none">
              <a:solidFill>
                <a:schemeClr val="lt1"/>
              </a:solidFill>
              <a:latin typeface="Arial"/>
              <a:ea typeface="Arial"/>
              <a:cs typeface="Arial"/>
              <a:sym typeface="Arial"/>
            </a:endParaRPr>
          </a:p>
        </p:txBody>
      </p:sp>
      <p:pic>
        <p:nvPicPr>
          <p:cNvPr id="540" name="Google Shape;540;p61"/>
          <p:cNvPicPr preferRelativeResize="0">
            <a:picLocks noGrp="1"/>
          </p:cNvPicPr>
          <p:nvPr>
            <p:ph type="body" idx="4"/>
          </p:nvPr>
        </p:nvPicPr>
        <p:blipFill rotWithShape="1">
          <a:blip r:embed="rId3">
            <a:alphaModFix/>
          </a:blip>
          <a:srcRect/>
          <a:stretch/>
        </p:blipFill>
        <p:spPr>
          <a:xfrm>
            <a:off x="107504" y="5805264"/>
            <a:ext cx="8928900" cy="890100"/>
          </a:xfrm>
          <a:prstGeom prst="rect">
            <a:avLst/>
          </a:prstGeom>
          <a:noFill/>
          <a:ln>
            <a:noFill/>
          </a:ln>
        </p:spPr>
      </p:pic>
      <p:sp>
        <p:nvSpPr>
          <p:cNvPr id="541" name="Google Shape;541;p61"/>
          <p:cNvSpPr txBox="1">
            <a:spLocks noGrp="1"/>
          </p:cNvSpPr>
          <p:nvPr>
            <p:ph type="body" idx="2"/>
          </p:nvPr>
        </p:nvSpPr>
        <p:spPr>
          <a:xfrm>
            <a:off x="457200" y="1556800"/>
            <a:ext cx="8080200" cy="432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sz="18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3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800">
              <a:latin typeface="Arial"/>
              <a:ea typeface="Arial"/>
              <a:cs typeface="Arial"/>
              <a:sym typeface="Arial"/>
            </a:endParaRPr>
          </a:p>
          <a:p>
            <a:pPr marL="342900" marR="0" lvl="0" indent="-190500" algn="l" rtl="0">
              <a:spcBef>
                <a:spcPts val="0"/>
              </a:spcBef>
              <a:spcAft>
                <a:spcPts val="0"/>
              </a:spcAft>
              <a:buClr>
                <a:schemeClr val="dk1"/>
              </a:buClr>
              <a:buSzPts val="2400"/>
              <a:buFont typeface="Arial"/>
              <a:buNone/>
            </a:pPr>
            <a:endParaRPr/>
          </a:p>
        </p:txBody>
      </p:sp>
      <p:pic>
        <p:nvPicPr>
          <p:cNvPr id="542" name="Google Shape;542;p61"/>
          <p:cNvPicPr preferRelativeResize="0"/>
          <p:nvPr/>
        </p:nvPicPr>
        <p:blipFill rotWithShape="1">
          <a:blip r:embed="rId4">
            <a:alphaModFix/>
          </a:blip>
          <a:srcRect t="12864" b="16454"/>
          <a:stretch/>
        </p:blipFill>
        <p:spPr>
          <a:xfrm>
            <a:off x="1734625" y="1620425"/>
            <a:ext cx="5525350" cy="39051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62"/>
          <p:cNvSpPr txBox="1">
            <a:spLocks noGrp="1"/>
          </p:cNvSpPr>
          <p:nvPr>
            <p:ph type="title"/>
          </p:nvPr>
        </p:nvSpPr>
        <p:spPr>
          <a:xfrm>
            <a:off x="0" y="0"/>
            <a:ext cx="9144000" cy="1340700"/>
          </a:xfrm>
          <a:prstGeom prst="rect">
            <a:avLst/>
          </a:prstGeom>
          <a:solidFill>
            <a:srgbClr val="0F243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GB">
                <a:solidFill>
                  <a:schemeClr val="lt1"/>
                </a:solidFill>
                <a:latin typeface="Arial"/>
                <a:ea typeface="Arial"/>
                <a:cs typeface="Arial"/>
                <a:sym typeface="Arial"/>
              </a:rPr>
              <a:t>Thank you! </a:t>
            </a:r>
            <a:endParaRPr sz="4400" b="0" i="0" u="none" strike="noStrike" cap="none">
              <a:solidFill>
                <a:schemeClr val="lt1"/>
              </a:solidFill>
              <a:latin typeface="Arial"/>
              <a:ea typeface="Arial"/>
              <a:cs typeface="Arial"/>
              <a:sym typeface="Arial"/>
            </a:endParaRPr>
          </a:p>
        </p:txBody>
      </p:sp>
      <p:pic>
        <p:nvPicPr>
          <p:cNvPr id="548" name="Google Shape;548;p62"/>
          <p:cNvPicPr preferRelativeResize="0">
            <a:picLocks noGrp="1"/>
          </p:cNvPicPr>
          <p:nvPr>
            <p:ph type="body" idx="4"/>
          </p:nvPr>
        </p:nvPicPr>
        <p:blipFill rotWithShape="1">
          <a:blip r:embed="rId3">
            <a:alphaModFix/>
          </a:blip>
          <a:srcRect/>
          <a:stretch/>
        </p:blipFill>
        <p:spPr>
          <a:xfrm>
            <a:off x="107504" y="5805264"/>
            <a:ext cx="8928900" cy="890100"/>
          </a:xfrm>
          <a:prstGeom prst="rect">
            <a:avLst/>
          </a:prstGeom>
          <a:noFill/>
          <a:ln>
            <a:noFill/>
          </a:ln>
        </p:spPr>
      </p:pic>
      <p:sp>
        <p:nvSpPr>
          <p:cNvPr id="549" name="Google Shape;549;p62"/>
          <p:cNvSpPr txBox="1">
            <a:spLocks noGrp="1"/>
          </p:cNvSpPr>
          <p:nvPr>
            <p:ph type="body" idx="2"/>
          </p:nvPr>
        </p:nvSpPr>
        <p:spPr>
          <a:xfrm>
            <a:off x="531900" y="1484675"/>
            <a:ext cx="8080200" cy="432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sz="1800" b="1">
              <a:solidFill>
                <a:srgbClr val="0000FF"/>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3000" b="1">
              <a:solidFill>
                <a:srgbClr val="0000FF"/>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800" b="1">
              <a:solidFill>
                <a:srgbClr val="0000FF"/>
              </a:solidFill>
              <a:latin typeface="Arial"/>
              <a:ea typeface="Arial"/>
              <a:cs typeface="Arial"/>
              <a:sym typeface="Arial"/>
            </a:endParaRPr>
          </a:p>
          <a:p>
            <a:pPr marL="152400" marR="0" lvl="0" indent="0" algn="l" rtl="0">
              <a:spcBef>
                <a:spcPts val="0"/>
              </a:spcBef>
              <a:spcAft>
                <a:spcPts val="0"/>
              </a:spcAft>
              <a:buClr>
                <a:schemeClr val="dk1"/>
              </a:buClr>
              <a:buSzPts val="2400"/>
              <a:buFont typeface="Arial"/>
              <a:buNone/>
            </a:pPr>
            <a:r>
              <a:rPr lang="en-GB" sz="9600" b="1">
                <a:solidFill>
                  <a:srgbClr val="0000FF"/>
                </a:solidFill>
              </a:rPr>
              <a:t>Any questions?</a:t>
            </a:r>
            <a:endParaRPr sz="9600" b="1">
              <a:solidFill>
                <a:srgbClr val="0000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76201" y="991351"/>
            <a:ext cx="4305677" cy="418161"/>
          </a:xfrm>
          <a:prstGeom prst="rect">
            <a:avLst/>
          </a:prstGeom>
          <a:solidFill>
            <a:srgbClr val="00206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100" b="1" dirty="0">
                <a:solidFill>
                  <a:schemeClr val="bg1"/>
                </a:solidFill>
                <a:latin typeface="Ink Free" panose="03080402000500000000" pitchFamily="66" charset="0"/>
                <a:ea typeface="Pacifico"/>
                <a:cs typeface="Pacifico"/>
                <a:sym typeface="Pacifico"/>
              </a:rPr>
              <a:t>Attendance</a:t>
            </a:r>
            <a:endParaRPr sz="2100" b="1" dirty="0">
              <a:solidFill>
                <a:schemeClr val="bg1"/>
              </a:solidFill>
              <a:latin typeface="Ink Free" panose="03080402000500000000" pitchFamily="66" charset="0"/>
              <a:ea typeface="Pacifico"/>
              <a:cs typeface="Pacifico"/>
              <a:sym typeface="Pacifico"/>
            </a:endParaRPr>
          </a:p>
        </p:txBody>
      </p:sp>
      <p:sp>
        <p:nvSpPr>
          <p:cNvPr id="8" name="Google Shape;54;p13">
            <a:extLst>
              <a:ext uri="{FF2B5EF4-FFF2-40B4-BE49-F238E27FC236}">
                <a16:creationId xmlns:a16="http://schemas.microsoft.com/office/drawing/2014/main" id="{ED2B0CAC-1242-4510-B170-BD1E966828AB}"/>
              </a:ext>
            </a:extLst>
          </p:cNvPr>
          <p:cNvSpPr/>
          <p:nvPr/>
        </p:nvSpPr>
        <p:spPr>
          <a:xfrm>
            <a:off x="76201" y="1462981"/>
            <a:ext cx="4305677" cy="418161"/>
          </a:xfrm>
          <a:prstGeom prst="rect">
            <a:avLst/>
          </a:prstGeom>
          <a:solidFill>
            <a:schemeClr val="accent1">
              <a:lumMod val="20000"/>
              <a:lumOff val="8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dirty="0">
                <a:solidFill>
                  <a:schemeClr val="tx1"/>
                </a:solidFill>
                <a:latin typeface="Calibri Light" panose="020F0302020204030204" pitchFamily="34" charset="0"/>
                <a:ea typeface="Pacifico"/>
                <a:cs typeface="Calibri Light" panose="020F0302020204030204" pitchFamily="34" charset="0"/>
                <a:sym typeface="Pacifico"/>
              </a:rPr>
              <a:t>Why is it important?</a:t>
            </a:r>
            <a:endParaRPr sz="1800" b="1" dirty="0">
              <a:solidFill>
                <a:schemeClr val="tx1"/>
              </a:solidFill>
              <a:latin typeface="Calibri Light" panose="020F0302020204030204" pitchFamily="34" charset="0"/>
              <a:ea typeface="Pacifico"/>
              <a:cs typeface="Calibri Light" panose="020F0302020204030204" pitchFamily="34" charset="0"/>
              <a:sym typeface="Pacifico"/>
            </a:endParaRPr>
          </a:p>
        </p:txBody>
      </p:sp>
      <p:pic>
        <p:nvPicPr>
          <p:cNvPr id="9" name="Picture 8">
            <a:extLst>
              <a:ext uri="{FF2B5EF4-FFF2-40B4-BE49-F238E27FC236}">
                <a16:creationId xmlns:a16="http://schemas.microsoft.com/office/drawing/2014/main" id="{15EC6ECA-E786-4F93-A2E0-20FA84429468}"/>
              </a:ext>
            </a:extLst>
          </p:cNvPr>
          <p:cNvPicPr/>
          <p:nvPr/>
        </p:nvPicPr>
        <p:blipFill rotWithShape="1">
          <a:blip r:embed="rId4" cstate="print">
            <a:extLst>
              <a:ext uri="{28A0092B-C50C-407E-A947-70E740481C1C}">
                <a14:useLocalDpi xmlns:a14="http://schemas.microsoft.com/office/drawing/2010/main" val="0"/>
              </a:ext>
            </a:extLst>
          </a:blip>
          <a:srcRect l="3352" t="11799" r="4647" b="8662"/>
          <a:stretch/>
        </p:blipFill>
        <p:spPr bwMode="auto">
          <a:xfrm>
            <a:off x="103751" y="909918"/>
            <a:ext cx="1064147" cy="581025"/>
          </a:xfrm>
          <a:prstGeom prst="ellipse">
            <a:avLst/>
          </a:prstGeom>
          <a:ln w="9525" cap="flat" cmpd="sng" algn="ctr">
            <a:solidFill>
              <a:srgbClr val="002060"/>
            </a:solidFill>
            <a:prstDash val="solid"/>
            <a:round/>
            <a:headEnd type="none" w="med" len="med"/>
            <a:tailEnd type="none" w="med" len="med"/>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C9804A5C-8977-4EB2-9355-34DC1E583A89}"/>
              </a:ext>
            </a:extLst>
          </p:cNvPr>
          <p:cNvSpPr txBox="1"/>
          <p:nvPr/>
        </p:nvSpPr>
        <p:spPr>
          <a:xfrm>
            <a:off x="76201" y="1934610"/>
            <a:ext cx="4305677" cy="3046988"/>
          </a:xfrm>
          <a:prstGeom prst="rect">
            <a:avLst/>
          </a:prstGeom>
          <a:solidFill>
            <a:schemeClr val="accent6">
              <a:lumMod val="20000"/>
              <a:lumOff val="80000"/>
            </a:schemeClr>
          </a:solidFill>
        </p:spPr>
        <p:txBody>
          <a:bodyPr wrap="square" rtlCol="0">
            <a:spAutoFit/>
          </a:bodyPr>
          <a:lstStyle/>
          <a:p>
            <a:pPr algn="just"/>
            <a:r>
              <a:rPr lang="en-GB" sz="1600" dirty="0"/>
              <a:t>Regular school attendance is an important part of giving children the best possible start in life. </a:t>
            </a:r>
          </a:p>
          <a:p>
            <a:pPr algn="just"/>
            <a:endParaRPr lang="en-GB" sz="1600" dirty="0"/>
          </a:p>
          <a:p>
            <a:pPr algn="just"/>
            <a:r>
              <a:rPr lang="en-GB" sz="1600" dirty="0"/>
              <a:t>Pupils who have missed more than 10% of school sessions are considered persistently absent. </a:t>
            </a:r>
          </a:p>
          <a:p>
            <a:pPr algn="just"/>
            <a:endParaRPr lang="en-GB" sz="1600" dirty="0"/>
          </a:p>
          <a:p>
            <a:pPr algn="just"/>
            <a:r>
              <a:rPr lang="en-GB" sz="1600" dirty="0"/>
              <a:t>Attendance at school is crucial to prepare young people for successful transition to adulthood, and to support their longer term economic and social participation in society.</a:t>
            </a:r>
          </a:p>
        </p:txBody>
      </p:sp>
      <p:pic>
        <p:nvPicPr>
          <p:cNvPr id="3" name="Online Media 2" title="The importance of attendance at Primary School">
            <a:hlinkClick r:id="" action="ppaction://media"/>
            <a:extLst>
              <a:ext uri="{FF2B5EF4-FFF2-40B4-BE49-F238E27FC236}">
                <a16:creationId xmlns:a16="http://schemas.microsoft.com/office/drawing/2014/main" id="{84DA2D0C-B1EB-435C-868E-F80CDF02C2CF}"/>
              </a:ext>
            </a:extLst>
          </p:cNvPr>
          <p:cNvPicPr>
            <a:picLocks noRot="1" noChangeAspect="1"/>
          </p:cNvPicPr>
          <p:nvPr>
            <a:videoFile r:link="rId1"/>
          </p:nvPr>
        </p:nvPicPr>
        <p:blipFill>
          <a:blip r:embed="rId5"/>
          <a:stretch>
            <a:fillRect/>
          </a:stretch>
        </p:blipFill>
        <p:spPr>
          <a:xfrm>
            <a:off x="4481465" y="991350"/>
            <a:ext cx="4472412" cy="4881520"/>
          </a:xfrm>
          <a:prstGeom prst="rect">
            <a:avLst/>
          </a:prstGeom>
        </p:spPr>
      </p:pic>
    </p:spTree>
    <p:extLst>
      <p:ext uri="{BB962C8B-B14F-4D97-AF65-F5344CB8AC3E}">
        <p14:creationId xmlns:p14="http://schemas.microsoft.com/office/powerpoint/2010/main" val="1504729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AF2C3-EB18-468E-8149-36DE96EB4187}"/>
              </a:ext>
            </a:extLst>
          </p:cNvPr>
          <p:cNvSpPr>
            <a:spLocks noGrp="1"/>
          </p:cNvSpPr>
          <p:nvPr>
            <p:ph type="title"/>
          </p:nvPr>
        </p:nvSpPr>
        <p:spPr/>
        <p:txBody>
          <a:bodyPr/>
          <a:lstStyle/>
          <a:p>
            <a:endParaRPr lang="en-GB"/>
          </a:p>
        </p:txBody>
      </p:sp>
      <p:pic>
        <p:nvPicPr>
          <p:cNvPr id="3" name="Picture 2">
            <a:extLst>
              <a:ext uri="{FF2B5EF4-FFF2-40B4-BE49-F238E27FC236}">
                <a16:creationId xmlns:a16="http://schemas.microsoft.com/office/drawing/2014/main" id="{2A415648-54C5-4691-B3F4-639273D7291D}"/>
              </a:ext>
            </a:extLst>
          </p:cNvPr>
          <p:cNvPicPr>
            <a:picLocks noChangeAspect="1"/>
          </p:cNvPicPr>
          <p:nvPr/>
        </p:nvPicPr>
        <p:blipFill>
          <a:blip r:embed="rId2"/>
          <a:stretch>
            <a:fillRect/>
          </a:stretch>
        </p:blipFill>
        <p:spPr>
          <a:xfrm>
            <a:off x="181069" y="857250"/>
            <a:ext cx="8520601" cy="5143500"/>
          </a:xfrm>
          <a:prstGeom prst="rect">
            <a:avLst/>
          </a:prstGeom>
        </p:spPr>
      </p:pic>
    </p:spTree>
    <p:extLst>
      <p:ext uri="{BB962C8B-B14F-4D97-AF65-F5344CB8AC3E}">
        <p14:creationId xmlns:p14="http://schemas.microsoft.com/office/powerpoint/2010/main" val="3921124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8"/>
          <p:cNvSpPr txBox="1">
            <a:spLocks noGrp="1"/>
          </p:cNvSpPr>
          <p:nvPr>
            <p:ph type="title"/>
          </p:nvPr>
        </p:nvSpPr>
        <p:spPr>
          <a:xfrm>
            <a:off x="-6020" y="0"/>
            <a:ext cx="9149945" cy="1377422"/>
          </a:xfrm>
          <a:prstGeom prst="rect">
            <a:avLst/>
          </a:prstGeom>
          <a:solidFill>
            <a:srgbClr val="0F243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GB">
                <a:solidFill>
                  <a:schemeClr val="lt1"/>
                </a:solidFill>
                <a:latin typeface="Century Gothic"/>
                <a:ea typeface="Century Gothic"/>
                <a:cs typeface="Century Gothic"/>
                <a:sym typeface="Century Gothic"/>
              </a:rPr>
              <a:t>General Expectations in Year 6</a:t>
            </a:r>
            <a:endParaRPr>
              <a:solidFill>
                <a:schemeClr val="lt1"/>
              </a:solidFill>
              <a:latin typeface="Century Gothic"/>
              <a:ea typeface="Century Gothic"/>
              <a:cs typeface="Century Gothic"/>
              <a:sym typeface="Century Gothic"/>
            </a:endParaRPr>
          </a:p>
        </p:txBody>
      </p:sp>
      <p:sp>
        <p:nvSpPr>
          <p:cNvPr id="195" name="Google Shape;195;p28"/>
          <p:cNvSpPr/>
          <p:nvPr/>
        </p:nvSpPr>
        <p:spPr>
          <a:xfrm>
            <a:off x="5249450" y="1493100"/>
            <a:ext cx="568200" cy="452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8"/>
          <p:cNvSpPr/>
          <p:nvPr/>
        </p:nvSpPr>
        <p:spPr>
          <a:xfrm>
            <a:off x="8368525" y="1385300"/>
            <a:ext cx="568200" cy="452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8"/>
          <p:cNvSpPr txBox="1">
            <a:spLocks noGrp="1"/>
          </p:cNvSpPr>
          <p:nvPr>
            <p:ph type="body" idx="2"/>
          </p:nvPr>
        </p:nvSpPr>
        <p:spPr>
          <a:xfrm>
            <a:off x="216000" y="1556800"/>
            <a:ext cx="8721000" cy="5029800"/>
          </a:xfrm>
          <a:prstGeom prst="rect">
            <a:avLst/>
          </a:prstGeom>
          <a:noFill/>
          <a:ln>
            <a:noFill/>
          </a:ln>
        </p:spPr>
        <p:txBody>
          <a:bodyPr spcFirstLastPara="1" wrap="square" lIns="91425" tIns="45700" rIns="91425" bIns="45700" anchor="t" anchorCtr="0">
            <a:noAutofit/>
          </a:bodyPr>
          <a:lstStyle/>
          <a:p>
            <a:pPr marL="457200" lvl="0" indent="-406400" algn="just" rtl="0">
              <a:spcBef>
                <a:spcPts val="0"/>
              </a:spcBef>
              <a:spcAft>
                <a:spcPts val="0"/>
              </a:spcAft>
              <a:buSzPts val="2800"/>
              <a:buChar char="•"/>
            </a:pPr>
            <a:r>
              <a:rPr lang="en-GB" sz="2800" dirty="0">
                <a:latin typeface="Arial"/>
                <a:ea typeface="Arial"/>
                <a:cs typeface="Arial"/>
                <a:sym typeface="Arial"/>
              </a:rPr>
              <a:t>Homework is set weekly on a </a:t>
            </a:r>
            <a:r>
              <a:rPr lang="en-GB" sz="2800" b="1" dirty="0">
                <a:solidFill>
                  <a:srgbClr val="FF0000"/>
                </a:solidFill>
                <a:latin typeface="Arial"/>
                <a:ea typeface="Arial"/>
                <a:cs typeface="Arial"/>
                <a:sym typeface="Arial"/>
              </a:rPr>
              <a:t>Friday</a:t>
            </a:r>
            <a:r>
              <a:rPr lang="en-GB" sz="2800" dirty="0">
                <a:latin typeface="Arial"/>
                <a:ea typeface="Arial"/>
                <a:cs typeface="Arial"/>
                <a:sym typeface="Arial"/>
              </a:rPr>
              <a:t> and needs to be returned by </a:t>
            </a:r>
            <a:r>
              <a:rPr lang="en-GB" sz="2800" b="1" dirty="0">
                <a:solidFill>
                  <a:srgbClr val="FF0000"/>
                </a:solidFill>
                <a:latin typeface="Arial"/>
                <a:ea typeface="Arial"/>
                <a:cs typeface="Arial"/>
                <a:sym typeface="Arial"/>
              </a:rPr>
              <a:t>Wednesday</a:t>
            </a:r>
            <a:r>
              <a:rPr lang="en-GB" sz="2800" dirty="0">
                <a:latin typeface="Arial"/>
                <a:ea typeface="Arial"/>
                <a:cs typeface="Arial"/>
                <a:sym typeface="Arial"/>
              </a:rPr>
              <a:t> the following week.</a:t>
            </a:r>
            <a:endParaRPr sz="2800" dirty="0">
              <a:latin typeface="Arial"/>
              <a:ea typeface="Arial"/>
              <a:cs typeface="Arial"/>
              <a:sym typeface="Arial"/>
            </a:endParaRPr>
          </a:p>
          <a:p>
            <a:pPr marL="457200" lvl="0" indent="0" algn="just" rtl="0">
              <a:spcBef>
                <a:spcPts val="0"/>
              </a:spcBef>
              <a:spcAft>
                <a:spcPts val="0"/>
              </a:spcAft>
              <a:buNone/>
            </a:pPr>
            <a:endParaRPr sz="2800">
              <a:latin typeface="Arial"/>
              <a:ea typeface="Arial"/>
              <a:cs typeface="Arial"/>
              <a:sym typeface="Arial"/>
            </a:endParaRPr>
          </a:p>
          <a:p>
            <a:pPr indent="-406400" algn="just">
              <a:spcBef>
                <a:spcPts val="0"/>
              </a:spcBef>
              <a:buSzPts val="2800"/>
            </a:pPr>
            <a:r>
              <a:rPr lang="en-GB" sz="2800" dirty="0">
                <a:latin typeface="Arial"/>
                <a:ea typeface="Arial"/>
                <a:cs typeface="Arial"/>
                <a:sym typeface="Arial"/>
              </a:rPr>
              <a:t>It is expected that children will use Spelling Shed and Times Tables Rockstars at home to practise their weekly spellings and times tables knowledge. </a:t>
            </a:r>
            <a:endParaRPr sz="2800" dirty="0">
              <a:latin typeface="Arial"/>
              <a:ea typeface="Arial"/>
              <a:cs typeface="Arial"/>
              <a:sym typeface="Arial"/>
            </a:endParaRPr>
          </a:p>
          <a:p>
            <a:pPr marL="0" lvl="0" indent="0" algn="just" rtl="0">
              <a:spcBef>
                <a:spcPts val="0"/>
              </a:spcBef>
              <a:spcAft>
                <a:spcPts val="0"/>
              </a:spcAft>
              <a:buNone/>
            </a:pPr>
            <a:endParaRPr sz="2800">
              <a:latin typeface="Arial"/>
              <a:ea typeface="Arial"/>
              <a:cs typeface="Arial"/>
              <a:sym typeface="Arial"/>
            </a:endParaRPr>
          </a:p>
          <a:p>
            <a:pPr marL="457200" lvl="0" indent="-406400" algn="just" rtl="0">
              <a:spcBef>
                <a:spcPts val="0"/>
              </a:spcBef>
              <a:spcAft>
                <a:spcPts val="0"/>
              </a:spcAft>
              <a:buSzPts val="2800"/>
              <a:buFont typeface="Arial"/>
              <a:buChar char="•"/>
            </a:pPr>
            <a:r>
              <a:rPr lang="en-GB" sz="2800" dirty="0">
                <a:latin typeface="Arial"/>
                <a:ea typeface="Arial"/>
                <a:cs typeface="Arial"/>
                <a:sym typeface="Arial"/>
              </a:rPr>
              <a:t>Children need to read as much as possible, but we would like to see at least four entries in their reading records each week.</a:t>
            </a:r>
            <a:endParaRPr sz="2800" dirty="0">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9"/>
          <p:cNvSpPr txBox="1">
            <a:spLocks noGrp="1"/>
          </p:cNvSpPr>
          <p:nvPr>
            <p:ph type="title"/>
          </p:nvPr>
        </p:nvSpPr>
        <p:spPr>
          <a:xfrm>
            <a:off x="0" y="0"/>
            <a:ext cx="9144000" cy="1340700"/>
          </a:xfrm>
          <a:prstGeom prst="rect">
            <a:avLst/>
          </a:prstGeom>
          <a:solidFill>
            <a:srgbClr val="0F243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GB">
                <a:solidFill>
                  <a:schemeClr val="lt1"/>
                </a:solidFill>
                <a:latin typeface="Arial"/>
                <a:ea typeface="Arial"/>
                <a:cs typeface="Arial"/>
                <a:sym typeface="Arial"/>
              </a:rPr>
              <a:t>Our aims</a:t>
            </a:r>
            <a:endParaRPr sz="4400" b="0" i="0" u="none" strike="noStrike" cap="none">
              <a:solidFill>
                <a:schemeClr val="lt1"/>
              </a:solidFill>
              <a:latin typeface="Arial"/>
              <a:ea typeface="Arial"/>
              <a:cs typeface="Arial"/>
              <a:sym typeface="Arial"/>
            </a:endParaRPr>
          </a:p>
        </p:txBody>
      </p:sp>
      <p:pic>
        <p:nvPicPr>
          <p:cNvPr id="203" name="Google Shape;203;p29"/>
          <p:cNvPicPr preferRelativeResize="0">
            <a:picLocks noGrp="1"/>
          </p:cNvPicPr>
          <p:nvPr>
            <p:ph type="body" idx="4"/>
          </p:nvPr>
        </p:nvPicPr>
        <p:blipFill rotWithShape="1">
          <a:blip r:embed="rId3">
            <a:alphaModFix/>
          </a:blip>
          <a:srcRect/>
          <a:stretch/>
        </p:blipFill>
        <p:spPr>
          <a:xfrm>
            <a:off x="107504" y="5805264"/>
            <a:ext cx="8928900" cy="890100"/>
          </a:xfrm>
          <a:prstGeom prst="rect">
            <a:avLst/>
          </a:prstGeom>
          <a:noFill/>
          <a:ln>
            <a:noFill/>
          </a:ln>
        </p:spPr>
      </p:pic>
      <p:sp>
        <p:nvSpPr>
          <p:cNvPr id="204" name="Google Shape;204;p29"/>
          <p:cNvSpPr txBox="1">
            <a:spLocks noGrp="1"/>
          </p:cNvSpPr>
          <p:nvPr>
            <p:ph type="body" idx="2"/>
          </p:nvPr>
        </p:nvSpPr>
        <p:spPr>
          <a:xfrm>
            <a:off x="216000" y="1556800"/>
            <a:ext cx="8721000" cy="4320600"/>
          </a:xfrm>
          <a:prstGeom prst="rect">
            <a:avLst/>
          </a:prstGeom>
          <a:noFill/>
          <a:ln>
            <a:noFill/>
          </a:ln>
        </p:spPr>
        <p:txBody>
          <a:bodyPr spcFirstLastPara="1" wrap="square" lIns="91425" tIns="45700" rIns="91425" bIns="45700" anchor="t" anchorCtr="0">
            <a:noAutofit/>
          </a:bodyPr>
          <a:lstStyle/>
          <a:p>
            <a:pPr marL="457200" lvl="0" indent="-406400" algn="just" rtl="0">
              <a:spcBef>
                <a:spcPts val="0"/>
              </a:spcBef>
              <a:spcAft>
                <a:spcPts val="0"/>
              </a:spcAft>
              <a:buSzPts val="2800"/>
              <a:buChar char="•"/>
            </a:pPr>
            <a:r>
              <a:rPr lang="en-GB" sz="2800">
                <a:latin typeface="Arial"/>
                <a:ea typeface="Arial"/>
                <a:cs typeface="Arial"/>
                <a:sym typeface="Arial"/>
              </a:rPr>
              <a:t>To demonstrate some</a:t>
            </a:r>
            <a:r>
              <a:rPr lang="en-GB" sz="2800">
                <a:solidFill>
                  <a:srgbClr val="000000"/>
                </a:solidFill>
                <a:latin typeface="Arial"/>
                <a:ea typeface="Arial"/>
                <a:cs typeface="Arial"/>
                <a:sym typeface="Arial"/>
              </a:rPr>
              <a:t> simple, </a:t>
            </a:r>
            <a:r>
              <a:rPr lang="en-GB" sz="2800">
                <a:latin typeface="Arial"/>
                <a:ea typeface="Arial"/>
                <a:cs typeface="Arial"/>
                <a:sym typeface="Arial"/>
              </a:rPr>
              <a:t>yet </a:t>
            </a:r>
            <a:r>
              <a:rPr lang="en-GB" sz="2800">
                <a:solidFill>
                  <a:srgbClr val="000000"/>
                </a:solidFill>
                <a:latin typeface="Arial"/>
                <a:ea typeface="Arial"/>
                <a:cs typeface="Arial"/>
                <a:sym typeface="Arial"/>
              </a:rPr>
              <a:t>effective,</a:t>
            </a:r>
            <a:r>
              <a:rPr lang="en-GB" sz="2800">
                <a:latin typeface="Arial"/>
                <a:ea typeface="Arial"/>
                <a:cs typeface="Arial"/>
                <a:sym typeface="Arial"/>
              </a:rPr>
              <a:t> ways of supporting your children to achieve a deep and meaningful understanding of maths.</a:t>
            </a:r>
            <a:endParaRPr sz="2800">
              <a:latin typeface="Arial"/>
              <a:ea typeface="Arial"/>
              <a:cs typeface="Arial"/>
              <a:sym typeface="Arial"/>
            </a:endParaRPr>
          </a:p>
          <a:p>
            <a:pPr marL="0" lvl="0" indent="0" algn="just" rtl="0">
              <a:spcBef>
                <a:spcPts val="0"/>
              </a:spcBef>
              <a:spcAft>
                <a:spcPts val="0"/>
              </a:spcAft>
              <a:buClr>
                <a:schemeClr val="dk1"/>
              </a:buClr>
              <a:buSzPts val="1100"/>
              <a:buFont typeface="Arial"/>
              <a:buNone/>
            </a:pPr>
            <a:endParaRPr sz="2800">
              <a:latin typeface="Arial"/>
              <a:ea typeface="Arial"/>
              <a:cs typeface="Arial"/>
              <a:sym typeface="Arial"/>
            </a:endParaRPr>
          </a:p>
          <a:p>
            <a:pPr marL="457200" lvl="0" indent="-406400" algn="just" rtl="0">
              <a:spcBef>
                <a:spcPts val="0"/>
              </a:spcBef>
              <a:spcAft>
                <a:spcPts val="0"/>
              </a:spcAft>
              <a:buSzPts val="2800"/>
              <a:buChar char="•"/>
            </a:pPr>
            <a:r>
              <a:rPr lang="en-GB" sz="2800">
                <a:latin typeface="Arial"/>
                <a:ea typeface="Arial"/>
                <a:cs typeface="Arial"/>
                <a:sym typeface="Arial"/>
              </a:rPr>
              <a:t>To answer your </a:t>
            </a:r>
            <a:r>
              <a:rPr lang="en-GB" sz="2800">
                <a:solidFill>
                  <a:srgbClr val="000000"/>
                </a:solidFill>
                <a:latin typeface="Arial"/>
                <a:ea typeface="Arial"/>
                <a:cs typeface="Arial"/>
                <a:sym typeface="Arial"/>
              </a:rPr>
              <a:t>questions</a:t>
            </a:r>
            <a:r>
              <a:rPr lang="en-GB" sz="2800">
                <a:latin typeface="Arial"/>
                <a:ea typeface="Arial"/>
                <a:cs typeface="Arial"/>
                <a:sym typeface="Arial"/>
              </a:rPr>
              <a:t> about the way </a:t>
            </a:r>
            <a:endParaRPr sz="2800">
              <a:latin typeface="Arial"/>
              <a:ea typeface="Arial"/>
              <a:cs typeface="Arial"/>
              <a:sym typeface="Arial"/>
            </a:endParaRPr>
          </a:p>
          <a:p>
            <a:pPr marL="0" lvl="0" indent="0" algn="just" rtl="0">
              <a:spcBef>
                <a:spcPts val="0"/>
              </a:spcBef>
              <a:spcAft>
                <a:spcPts val="0"/>
              </a:spcAft>
              <a:buClr>
                <a:schemeClr val="dk1"/>
              </a:buClr>
              <a:buSzPts val="1100"/>
              <a:buFont typeface="Arial"/>
              <a:buNone/>
            </a:pPr>
            <a:r>
              <a:rPr lang="en-GB" sz="2800">
                <a:latin typeface="Arial"/>
                <a:ea typeface="Arial"/>
                <a:cs typeface="Arial"/>
                <a:sym typeface="Arial"/>
              </a:rPr>
              <a:t>     we teach maths at St Aloysius.</a:t>
            </a:r>
            <a:endParaRPr sz="2800">
              <a:latin typeface="Arial"/>
              <a:ea typeface="Arial"/>
              <a:cs typeface="Arial"/>
              <a:sym typeface="Arial"/>
            </a:endParaRPr>
          </a:p>
          <a:p>
            <a:pPr marL="0" lvl="0" indent="0" algn="just" rtl="0">
              <a:spcBef>
                <a:spcPts val="0"/>
              </a:spcBef>
              <a:spcAft>
                <a:spcPts val="0"/>
              </a:spcAft>
              <a:buClr>
                <a:schemeClr val="dk1"/>
              </a:buClr>
              <a:buSzPts val="1100"/>
              <a:buFont typeface="Arial"/>
              <a:buNone/>
            </a:pPr>
            <a:endParaRPr sz="2800">
              <a:latin typeface="Arial"/>
              <a:ea typeface="Arial"/>
              <a:cs typeface="Arial"/>
              <a:sym typeface="Arial"/>
            </a:endParaRPr>
          </a:p>
          <a:p>
            <a:pPr marL="457200" lvl="0" indent="-406400" algn="just" rtl="0">
              <a:spcBef>
                <a:spcPts val="0"/>
              </a:spcBef>
              <a:spcAft>
                <a:spcPts val="0"/>
              </a:spcAft>
              <a:buSzPts val="2800"/>
              <a:buChar char="•"/>
            </a:pPr>
            <a:r>
              <a:rPr lang="en-GB" sz="2800">
                <a:latin typeface="Arial"/>
                <a:ea typeface="Arial"/>
                <a:cs typeface="Arial"/>
                <a:sym typeface="Arial"/>
              </a:rPr>
              <a:t>To share with you the areas in which your children are assessed in all areas, at the end of Year 6.</a:t>
            </a:r>
            <a:endParaRPr sz="2800">
              <a:latin typeface="Arial"/>
              <a:ea typeface="Arial"/>
              <a:cs typeface="Arial"/>
              <a:sym typeface="Arial"/>
            </a:endParaRPr>
          </a:p>
          <a:p>
            <a:pPr marL="0" lvl="0" indent="0" algn="just" rtl="0">
              <a:spcBef>
                <a:spcPts val="0"/>
              </a:spcBef>
              <a:spcAft>
                <a:spcPts val="0"/>
              </a:spcAft>
              <a:buClr>
                <a:schemeClr val="dk1"/>
              </a:buClr>
              <a:buSzPts val="1100"/>
              <a:buFont typeface="Arial"/>
              <a:buNone/>
            </a:pPr>
            <a:endParaRPr sz="3000" b="1"/>
          </a:p>
        </p:txBody>
      </p:sp>
      <p:pic>
        <p:nvPicPr>
          <p:cNvPr id="205" name="Google Shape;205;p29"/>
          <p:cNvPicPr preferRelativeResize="0"/>
          <p:nvPr/>
        </p:nvPicPr>
        <p:blipFill>
          <a:blip r:embed="rId4">
            <a:alphaModFix/>
          </a:blip>
          <a:stretch>
            <a:fillRect/>
          </a:stretch>
        </p:blipFill>
        <p:spPr>
          <a:xfrm>
            <a:off x="107500" y="159875"/>
            <a:ext cx="977175" cy="1006450"/>
          </a:xfrm>
          <a:prstGeom prst="rect">
            <a:avLst/>
          </a:prstGeom>
          <a:noFill/>
          <a:ln>
            <a:noFill/>
          </a:ln>
        </p:spPr>
      </p:pic>
      <p:pic>
        <p:nvPicPr>
          <p:cNvPr id="206" name="Google Shape;206;p29"/>
          <p:cNvPicPr preferRelativeResize="0"/>
          <p:nvPr/>
        </p:nvPicPr>
        <p:blipFill>
          <a:blip r:embed="rId4">
            <a:alphaModFix/>
          </a:blip>
          <a:stretch>
            <a:fillRect/>
          </a:stretch>
        </p:blipFill>
        <p:spPr>
          <a:xfrm>
            <a:off x="8059225" y="159875"/>
            <a:ext cx="977175" cy="10064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0"/>
          <p:cNvSpPr txBox="1">
            <a:spLocks noGrp="1"/>
          </p:cNvSpPr>
          <p:nvPr>
            <p:ph type="title"/>
          </p:nvPr>
        </p:nvSpPr>
        <p:spPr>
          <a:xfrm>
            <a:off x="0" y="0"/>
            <a:ext cx="9144000" cy="1340700"/>
          </a:xfrm>
          <a:prstGeom prst="rect">
            <a:avLst/>
          </a:prstGeom>
          <a:solidFill>
            <a:srgbClr val="0F243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GB">
                <a:solidFill>
                  <a:schemeClr val="lt1"/>
                </a:solidFill>
                <a:latin typeface="Arial"/>
                <a:ea typeface="Arial"/>
                <a:cs typeface="Arial"/>
                <a:sym typeface="Arial"/>
              </a:rPr>
              <a:t>Why do we teach maths?</a:t>
            </a:r>
            <a:endParaRPr sz="4400" b="0" i="0" u="none" strike="noStrike" cap="none">
              <a:solidFill>
                <a:schemeClr val="lt1"/>
              </a:solidFill>
              <a:latin typeface="Arial"/>
              <a:ea typeface="Arial"/>
              <a:cs typeface="Arial"/>
              <a:sym typeface="Arial"/>
            </a:endParaRPr>
          </a:p>
        </p:txBody>
      </p:sp>
      <p:pic>
        <p:nvPicPr>
          <p:cNvPr id="212" name="Google Shape;212;p30"/>
          <p:cNvPicPr preferRelativeResize="0">
            <a:picLocks noGrp="1"/>
          </p:cNvPicPr>
          <p:nvPr>
            <p:ph type="body" idx="4"/>
          </p:nvPr>
        </p:nvPicPr>
        <p:blipFill rotWithShape="1">
          <a:blip r:embed="rId3">
            <a:alphaModFix/>
          </a:blip>
          <a:srcRect/>
          <a:stretch/>
        </p:blipFill>
        <p:spPr>
          <a:xfrm>
            <a:off x="107504" y="5805264"/>
            <a:ext cx="8928900" cy="890100"/>
          </a:xfrm>
          <a:prstGeom prst="rect">
            <a:avLst/>
          </a:prstGeom>
          <a:noFill/>
          <a:ln>
            <a:noFill/>
          </a:ln>
        </p:spPr>
      </p:pic>
      <p:sp>
        <p:nvSpPr>
          <p:cNvPr id="213" name="Google Shape;213;p30"/>
          <p:cNvSpPr txBox="1">
            <a:spLocks noGrp="1"/>
          </p:cNvSpPr>
          <p:nvPr>
            <p:ph type="body" idx="2"/>
          </p:nvPr>
        </p:nvSpPr>
        <p:spPr>
          <a:xfrm>
            <a:off x="209950" y="1556800"/>
            <a:ext cx="8646000" cy="432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GB" sz="3000">
                <a:solidFill>
                  <a:srgbClr val="0000FF"/>
                </a:solidFill>
              </a:rPr>
              <a:t>Adults use maths in everyday life:</a:t>
            </a:r>
            <a:endParaRPr sz="3000">
              <a:solidFill>
                <a:srgbClr val="0000FF"/>
              </a:solidFill>
            </a:endParaRPr>
          </a:p>
          <a:p>
            <a:pPr marL="457200" lvl="0" indent="-374650" algn="l" rtl="0">
              <a:spcBef>
                <a:spcPts val="0"/>
              </a:spcBef>
              <a:spcAft>
                <a:spcPts val="0"/>
              </a:spcAft>
              <a:buSzPts val="2300"/>
              <a:buChar char="•"/>
            </a:pPr>
            <a:r>
              <a:rPr lang="en-GB" sz="2300"/>
              <a:t>As part of a chosen career;</a:t>
            </a:r>
            <a:endParaRPr sz="2300"/>
          </a:p>
          <a:p>
            <a:pPr marL="457200" lvl="0" indent="-374650" algn="l" rtl="0">
              <a:spcBef>
                <a:spcPts val="0"/>
              </a:spcBef>
              <a:spcAft>
                <a:spcPts val="0"/>
              </a:spcAft>
              <a:buSzPts val="2300"/>
              <a:buChar char="•"/>
            </a:pPr>
            <a:r>
              <a:rPr lang="en-GB" sz="2300"/>
              <a:t>When shopping;</a:t>
            </a:r>
            <a:endParaRPr sz="2300"/>
          </a:p>
          <a:p>
            <a:pPr marL="457200" lvl="0" indent="-374650" algn="l" rtl="0">
              <a:spcBef>
                <a:spcPts val="0"/>
              </a:spcBef>
              <a:spcAft>
                <a:spcPts val="0"/>
              </a:spcAft>
              <a:buSzPts val="2300"/>
              <a:buChar char="•"/>
            </a:pPr>
            <a:r>
              <a:rPr lang="en-GB" sz="2300"/>
              <a:t>Around the house;</a:t>
            </a:r>
            <a:endParaRPr sz="2300"/>
          </a:p>
          <a:p>
            <a:pPr marL="457200" lvl="0" indent="-374650" algn="l" rtl="0">
              <a:spcBef>
                <a:spcPts val="0"/>
              </a:spcBef>
              <a:spcAft>
                <a:spcPts val="0"/>
              </a:spcAft>
              <a:buSzPts val="2300"/>
              <a:buChar char="•"/>
            </a:pPr>
            <a:r>
              <a:rPr lang="en-GB" sz="2300"/>
              <a:t>Baking;</a:t>
            </a:r>
            <a:endParaRPr sz="2300"/>
          </a:p>
          <a:p>
            <a:pPr marL="457200" lvl="0" indent="-374650" algn="l" rtl="0">
              <a:spcBef>
                <a:spcPts val="0"/>
              </a:spcBef>
              <a:spcAft>
                <a:spcPts val="0"/>
              </a:spcAft>
              <a:buSzPts val="2300"/>
              <a:buChar char="•"/>
            </a:pPr>
            <a:r>
              <a:rPr lang="en-GB" sz="2300"/>
              <a:t>In banking and paying bills;</a:t>
            </a:r>
            <a:endParaRPr sz="2300"/>
          </a:p>
          <a:p>
            <a:pPr marL="457200" lvl="0" indent="-374650" algn="l" rtl="0">
              <a:spcBef>
                <a:spcPts val="0"/>
              </a:spcBef>
              <a:spcAft>
                <a:spcPts val="0"/>
              </a:spcAft>
              <a:buSzPts val="2300"/>
              <a:buChar char="•"/>
            </a:pPr>
            <a:r>
              <a:rPr lang="en-GB" sz="2300"/>
              <a:t>When helping children with homework.</a:t>
            </a:r>
            <a:endParaRPr sz="2300"/>
          </a:p>
          <a:p>
            <a:pPr marL="0" lvl="0" indent="0" algn="l" rtl="0">
              <a:spcBef>
                <a:spcPts val="0"/>
              </a:spcBef>
              <a:spcAft>
                <a:spcPts val="0"/>
              </a:spcAft>
              <a:buClr>
                <a:schemeClr val="dk1"/>
              </a:buClr>
              <a:buSzPts val="1100"/>
              <a:buFont typeface="Arial"/>
              <a:buNone/>
            </a:pPr>
            <a:endParaRPr sz="2800"/>
          </a:p>
          <a:p>
            <a:pPr marL="0" lvl="0" indent="0" algn="ctr" rtl="0">
              <a:lnSpc>
                <a:spcPct val="115000"/>
              </a:lnSpc>
              <a:spcBef>
                <a:spcPts val="0"/>
              </a:spcBef>
              <a:spcAft>
                <a:spcPts val="0"/>
              </a:spcAft>
              <a:buClr>
                <a:schemeClr val="dk1"/>
              </a:buClr>
              <a:buSzPts val="1100"/>
              <a:buFont typeface="Arial"/>
              <a:buNone/>
            </a:pPr>
            <a:r>
              <a:rPr lang="en-GB" sz="2100" b="1">
                <a:latin typeface="Arial"/>
                <a:ea typeface="Arial"/>
                <a:cs typeface="Arial"/>
                <a:sym typeface="Arial"/>
              </a:rPr>
              <a:t>We will be discussing what is needed for children to become confident and competent mathematicians, who have a strongly developed ‘sense of number’. </a:t>
            </a:r>
            <a:endParaRPr sz="2100"/>
          </a:p>
          <a:p>
            <a:pPr marL="0" lvl="0" indent="0" algn="l" rtl="0">
              <a:spcBef>
                <a:spcPts val="0"/>
              </a:spcBef>
              <a:spcAft>
                <a:spcPts val="0"/>
              </a:spcAft>
              <a:buClr>
                <a:schemeClr val="dk1"/>
              </a:buClr>
              <a:buSzPts val="1100"/>
              <a:buFont typeface="Arial"/>
              <a:buNone/>
            </a:pPr>
            <a:endParaRPr/>
          </a:p>
        </p:txBody>
      </p:sp>
      <p:pic>
        <p:nvPicPr>
          <p:cNvPr id="214" name="Google Shape;214;p30"/>
          <p:cNvPicPr preferRelativeResize="0"/>
          <p:nvPr/>
        </p:nvPicPr>
        <p:blipFill>
          <a:blip r:embed="rId4">
            <a:alphaModFix/>
          </a:blip>
          <a:stretch>
            <a:fillRect/>
          </a:stretch>
        </p:blipFill>
        <p:spPr>
          <a:xfrm>
            <a:off x="107500" y="159875"/>
            <a:ext cx="977175" cy="1006450"/>
          </a:xfrm>
          <a:prstGeom prst="rect">
            <a:avLst/>
          </a:prstGeom>
          <a:noFill/>
          <a:ln>
            <a:noFill/>
          </a:ln>
        </p:spPr>
      </p:pic>
      <p:pic>
        <p:nvPicPr>
          <p:cNvPr id="215" name="Google Shape;215;p30"/>
          <p:cNvPicPr preferRelativeResize="0"/>
          <p:nvPr/>
        </p:nvPicPr>
        <p:blipFill>
          <a:blip r:embed="rId5">
            <a:alphaModFix/>
          </a:blip>
          <a:stretch>
            <a:fillRect/>
          </a:stretch>
        </p:blipFill>
        <p:spPr>
          <a:xfrm>
            <a:off x="5994000" y="1340700"/>
            <a:ext cx="3042399" cy="2974075"/>
          </a:xfrm>
          <a:prstGeom prst="rect">
            <a:avLst/>
          </a:prstGeom>
          <a:noFill/>
          <a:ln>
            <a:noFill/>
          </a:ln>
        </p:spPr>
      </p:pic>
      <p:pic>
        <p:nvPicPr>
          <p:cNvPr id="216" name="Google Shape;216;p30"/>
          <p:cNvPicPr preferRelativeResize="0"/>
          <p:nvPr/>
        </p:nvPicPr>
        <p:blipFill>
          <a:blip r:embed="rId4">
            <a:alphaModFix/>
          </a:blip>
          <a:stretch>
            <a:fillRect/>
          </a:stretch>
        </p:blipFill>
        <p:spPr>
          <a:xfrm>
            <a:off x="107500" y="159875"/>
            <a:ext cx="977175" cy="1006450"/>
          </a:xfrm>
          <a:prstGeom prst="rect">
            <a:avLst/>
          </a:prstGeom>
          <a:noFill/>
          <a:ln>
            <a:noFill/>
          </a:ln>
        </p:spPr>
      </p:pic>
      <p:pic>
        <p:nvPicPr>
          <p:cNvPr id="217" name="Google Shape;217;p30"/>
          <p:cNvPicPr preferRelativeResize="0"/>
          <p:nvPr/>
        </p:nvPicPr>
        <p:blipFill>
          <a:blip r:embed="rId4">
            <a:alphaModFix/>
          </a:blip>
          <a:stretch>
            <a:fillRect/>
          </a:stretch>
        </p:blipFill>
        <p:spPr>
          <a:xfrm>
            <a:off x="8059225" y="159875"/>
            <a:ext cx="977175" cy="100645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79b679d-01e6-4131-ae0f-00d0e1fc9b61" xsi:nil="true"/>
    <lcf76f155ced4ddcb4097134ff3c332f xmlns="7a4b1233-8643-4980-897e-8a6e2a2a255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0F5DA8D6D4C934A9B551B413DD0866C" ma:contentTypeVersion="14" ma:contentTypeDescription="Create a new document." ma:contentTypeScope="" ma:versionID="63a58471848283171f500c1b2594b477">
  <xsd:schema xmlns:xsd="http://www.w3.org/2001/XMLSchema" xmlns:xs="http://www.w3.org/2001/XMLSchema" xmlns:p="http://schemas.microsoft.com/office/2006/metadata/properties" xmlns:ns2="7a4b1233-8643-4980-897e-8a6e2a2a2555" xmlns:ns3="379b679d-01e6-4131-ae0f-00d0e1fc9b61" targetNamespace="http://schemas.microsoft.com/office/2006/metadata/properties" ma:root="true" ma:fieldsID="973cadbb0a28f44071905a75edc74c44" ns2:_="" ns3:_="">
    <xsd:import namespace="7a4b1233-8643-4980-897e-8a6e2a2a2555"/>
    <xsd:import namespace="379b679d-01e6-4131-ae0f-00d0e1fc9b6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MediaServiceLocation"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4b1233-8643-4980-897e-8a6e2a2a25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6048cd5e-80d7-43cd-959c-e6f0153a1bdb"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9b679d-01e6-4131-ae0f-00d0e1fc9b6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4dd70ca2-6eeb-42b3-a87a-90d8374cd417}" ma:internalName="TaxCatchAll" ma:showField="CatchAllData" ma:web="379b679d-01e6-4131-ae0f-00d0e1fc9b61">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86995E-51EF-4AAE-90A0-969901C5A564}">
  <ds:schemaRefs>
    <ds:schemaRef ds:uri="http://schemas.microsoft.com/sharepoint/v3/contenttype/forms"/>
  </ds:schemaRefs>
</ds:datastoreItem>
</file>

<file path=customXml/itemProps2.xml><?xml version="1.0" encoding="utf-8"?>
<ds:datastoreItem xmlns:ds="http://schemas.openxmlformats.org/officeDocument/2006/customXml" ds:itemID="{03B7EFA0-AC77-4DD5-97CE-A5A99FA154C6}">
  <ds:schemaRefs>
    <ds:schemaRef ds:uri="http://schemas.microsoft.com/office/2006/metadata/properties"/>
    <ds:schemaRef ds:uri="http://schemas.microsoft.com/office/infopath/2007/PartnerControls"/>
    <ds:schemaRef ds:uri="379b679d-01e6-4131-ae0f-00d0e1fc9b61"/>
    <ds:schemaRef ds:uri="7a4b1233-8643-4980-897e-8a6e2a2a2555"/>
  </ds:schemaRefs>
</ds:datastoreItem>
</file>

<file path=customXml/itemProps3.xml><?xml version="1.0" encoding="utf-8"?>
<ds:datastoreItem xmlns:ds="http://schemas.openxmlformats.org/officeDocument/2006/customXml" ds:itemID="{BA8C1E6C-DDAF-48F8-8AB6-1BBF32FA50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4b1233-8643-4980-897e-8a6e2a2a2555"/>
    <ds:schemaRef ds:uri="379b679d-01e6-4131-ae0f-00d0e1fc9b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41</Slides>
  <Notes>40</Notes>
  <HiddenSlides>0</HiddenSlide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Office Theme</vt:lpstr>
      <vt:lpstr>Office Theme</vt:lpstr>
      <vt:lpstr>PowerPoint Presentation</vt:lpstr>
      <vt:lpstr>PowerPoint Presentation</vt:lpstr>
      <vt:lpstr>Social Media </vt:lpstr>
      <vt:lpstr>Support for Parents</vt:lpstr>
      <vt:lpstr>PowerPoint Presentation</vt:lpstr>
      <vt:lpstr>PowerPoint Presentation</vt:lpstr>
      <vt:lpstr>General Expectations in Year 6</vt:lpstr>
      <vt:lpstr>Our aims</vt:lpstr>
      <vt:lpstr>Why do we teach maths?</vt:lpstr>
      <vt:lpstr>Why we teach what we teach...</vt:lpstr>
      <vt:lpstr>Why we teach what we teach...</vt:lpstr>
      <vt:lpstr>The aims and purpose of our maths teaching</vt:lpstr>
      <vt:lpstr>What do Year 6 children need to know by the end of the year?</vt:lpstr>
      <vt:lpstr>The big ones...</vt:lpstr>
      <vt:lpstr>Which method should I use?</vt:lpstr>
      <vt:lpstr>How we use formal methods?</vt:lpstr>
      <vt:lpstr>How we use formal methods?</vt:lpstr>
      <vt:lpstr>How we use formal methods?</vt:lpstr>
      <vt:lpstr>How we use formal methods?</vt:lpstr>
      <vt:lpstr> When faced with a calculation problem, encourage your child to ask… </vt:lpstr>
      <vt:lpstr>How do we assess your children?</vt:lpstr>
      <vt:lpstr>How do we assess your children?</vt:lpstr>
      <vt:lpstr>Maths SATs </vt:lpstr>
      <vt:lpstr>Arithmetic examples</vt:lpstr>
      <vt:lpstr>Reasoning examples</vt:lpstr>
      <vt:lpstr>Common Errors and Possible Misconceptions</vt:lpstr>
      <vt:lpstr>How can you help?</vt:lpstr>
      <vt:lpstr>How can you help?</vt:lpstr>
      <vt:lpstr>How can you help?</vt:lpstr>
      <vt:lpstr>How can you help?</vt:lpstr>
      <vt:lpstr>Times tables!!!</vt:lpstr>
      <vt:lpstr>English SATs</vt:lpstr>
      <vt:lpstr>How are the papers divided?</vt:lpstr>
      <vt:lpstr>How are the papers divided?</vt:lpstr>
      <vt:lpstr>How are the papers divided?</vt:lpstr>
      <vt:lpstr>Helping your child prepare </vt:lpstr>
      <vt:lpstr>The importance of vocabulary </vt:lpstr>
      <vt:lpstr> What will help this year?</vt:lpstr>
      <vt:lpstr>Useful websites</vt:lpstr>
      <vt:lpstr>Your turn!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35</cp:revision>
  <dcterms:modified xsi:type="dcterms:W3CDTF">2025-10-02T09:12:18Z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0x01010000F5DA8D6D4C934A9B551B413DD0866C</vt:lpwstr>
  </property>
  <property fmtid="{D5CDD505-2E9C-101B-9397-08002B2CF9AE}" pid="3" name="Order">
    <vt:r8>9000</vt:r8>
  </property>
</Properties>
</file>